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423" r:id="rId3"/>
    <p:sldId id="424" r:id="rId4"/>
    <p:sldId id="399" r:id="rId5"/>
    <p:sldId id="386" r:id="rId6"/>
    <p:sldId id="305" r:id="rId7"/>
    <p:sldId id="309" r:id="rId8"/>
    <p:sldId id="433" r:id="rId9"/>
    <p:sldId id="279" r:id="rId10"/>
    <p:sldId id="280" r:id="rId11"/>
    <p:sldId id="297" r:id="rId12"/>
    <p:sldId id="327" r:id="rId13"/>
    <p:sldId id="326" r:id="rId14"/>
    <p:sldId id="317" r:id="rId15"/>
    <p:sldId id="435" r:id="rId16"/>
    <p:sldId id="436" r:id="rId17"/>
    <p:sldId id="302" r:id="rId18"/>
    <p:sldId id="438" r:id="rId19"/>
    <p:sldId id="417" r:id="rId20"/>
    <p:sldId id="418" r:id="rId21"/>
    <p:sldId id="430" r:id="rId22"/>
    <p:sldId id="419" r:id="rId23"/>
    <p:sldId id="422" r:id="rId24"/>
    <p:sldId id="420" r:id="rId25"/>
    <p:sldId id="354" r:id="rId26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17">
          <p15:clr>
            <a:srgbClr val="A4A3A4"/>
          </p15:clr>
        </p15:guide>
        <p15:guide id="2" orient="horz" pos="1573">
          <p15:clr>
            <a:srgbClr val="A4A3A4"/>
          </p15:clr>
        </p15:guide>
        <p15:guide id="3" pos="2880">
          <p15:clr>
            <a:srgbClr val="A4A3A4"/>
          </p15:clr>
        </p15:guide>
        <p15:guide id="4" pos="608">
          <p15:clr>
            <a:srgbClr val="A4A3A4"/>
          </p15:clr>
        </p15:guide>
        <p15:guide id="5" pos="46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9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28" autoAdjust="0"/>
  </p:normalViewPr>
  <p:slideViewPr>
    <p:cSldViewPr snapToGrid="0" snapToObjects="1">
      <p:cViewPr varScale="1">
        <p:scale>
          <a:sx n="81" d="100"/>
          <a:sy n="81" d="100"/>
        </p:scale>
        <p:origin x="874" y="58"/>
      </p:cViewPr>
      <p:guideLst>
        <p:guide orient="horz" pos="917"/>
        <p:guide orient="horz" pos="1573"/>
        <p:guide pos="2880"/>
        <p:guide pos="608"/>
        <p:guide pos="46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EA1D53-FE1C-F645-A4F8-7D6770780053}" type="datetimeFigureOut">
              <a:rPr lang="sv-SE"/>
              <a:pPr/>
              <a:t>2019-09-30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 smtClean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040AC2-C51C-7F4C-A141-1C564DE5A8B6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8410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535707-922B-4F8B-8832-AB0D98CCFE76}" type="slidenum">
              <a:rPr lang="sv-SE" altLang="sv-SE"/>
              <a:pPr/>
              <a:t>9</a:t>
            </a:fld>
            <a:endParaRPr lang="sv-SE" altLang="sv-SE"/>
          </a:p>
        </p:txBody>
      </p:sp>
      <p:sp>
        <p:nvSpPr>
          <p:cNvPr id="136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339120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1EA53A-3191-4A55-BBC4-45550BB18B5D}" type="slidenum">
              <a:rPr lang="sv-SE" altLang="sv-SE"/>
              <a:pPr/>
              <a:t>10</a:t>
            </a:fld>
            <a:endParaRPr lang="sv-SE" altLang="sv-SE"/>
          </a:p>
        </p:txBody>
      </p:sp>
      <p:sp>
        <p:nvSpPr>
          <p:cNvPr id="136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677068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FA0AE-ECE6-4D9C-8CAD-F0B8A43C6725}" type="slidenum">
              <a:rPr lang="sv-SE" altLang="sv-SE"/>
              <a:pPr/>
              <a:t>11</a:t>
            </a:fld>
            <a:endParaRPr lang="sv-SE" altLang="sv-SE"/>
          </a:p>
        </p:txBody>
      </p:sp>
      <p:sp>
        <p:nvSpPr>
          <p:cNvPr id="133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3343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AA89D7-4AE0-4D8F-BD83-696F9BBBB791}" type="slidenum">
              <a:rPr lang="sv-SE" altLang="sv-SE"/>
              <a:pPr/>
              <a:t>13</a:t>
            </a:fld>
            <a:endParaRPr lang="sv-SE" altLang="sv-SE"/>
          </a:p>
        </p:txBody>
      </p:sp>
      <p:sp>
        <p:nvSpPr>
          <p:cNvPr id="133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876574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94a813069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94a813069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6632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94a813069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94a813069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4488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2BB87D-5B99-4EDF-A9D5-67AD445A1899}" type="slidenum">
              <a:rPr lang="sv-SE" altLang="sv-SE"/>
              <a:pPr/>
              <a:t>25</a:t>
            </a:fld>
            <a:endParaRPr lang="sv-SE" altLang="sv-SE"/>
          </a:p>
        </p:txBody>
      </p:sp>
      <p:sp>
        <p:nvSpPr>
          <p:cNvPr id="109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518566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Wawe_PPtmall_0,10_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2000"/>
            <a:ext cx="9144000" cy="2538984"/>
          </a:xfrm>
          <a:prstGeom prst="rect">
            <a:avLst/>
          </a:prstGeom>
        </p:spPr>
      </p:pic>
      <p:sp>
        <p:nvSpPr>
          <p:cNvPr id="4" name="Rectangle 10"/>
          <p:cNvSpPr/>
          <p:nvPr userDrawn="1"/>
        </p:nvSpPr>
        <p:spPr>
          <a:xfrm>
            <a:off x="7518400" y="304800"/>
            <a:ext cx="1397000" cy="939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sv-SE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6" name="Picture 10" descr="Logo_txt_runt_farg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16175"/>
            <a:ext cx="15049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45431"/>
            <a:ext cx="7772400" cy="990599"/>
          </a:xfrm>
        </p:spPr>
        <p:txBody>
          <a:bodyPr>
            <a:normAutofit/>
          </a:bodyPr>
          <a:lstStyle>
            <a:lvl1pPr algn="ctr">
              <a:lnSpc>
                <a:spcPts val="3440"/>
              </a:lnSpc>
              <a:defRPr sz="2600" b="1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83630"/>
            <a:ext cx="6400800" cy="1371600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8DC387-C516-8A4C-BC10-3D24FDEB855E}" type="datetime1">
              <a:rPr lang="sv-SE"/>
              <a:pPr/>
              <a:t>2019-09-30</a:t>
            </a:fld>
            <a:endParaRPr lang="sv-S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2A01EE-FC66-6449-82BE-278059117499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237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Wawe_PPtmall_0,10_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11"/>
          <a:stretch/>
        </p:blipFill>
        <p:spPr>
          <a:xfrm>
            <a:off x="0" y="5713200"/>
            <a:ext cx="9144000" cy="114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70479"/>
            <a:ext cx="6553200" cy="11430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1357"/>
            <a:ext cx="6561667" cy="3611563"/>
          </a:xfrm>
        </p:spPr>
        <p:txBody>
          <a:bodyPr/>
          <a:lstStyle>
            <a:lvl1pPr>
              <a:buFontTx/>
              <a:buNone/>
              <a:defRPr sz="2000" b="0" i="0"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2000" b="0" i="0">
                <a:latin typeface="Sabon LT Std"/>
                <a:cs typeface="Sabon LT Std" pitchFamily="18" charset="0"/>
              </a:defRPr>
            </a:lvl2pPr>
            <a:lvl3pPr>
              <a:buFontTx/>
              <a:buNone/>
              <a:defRPr sz="1800" b="0" i="0"/>
            </a:lvl3pPr>
            <a:lvl4pPr>
              <a:buFontTx/>
              <a:buNone/>
              <a:defRPr sz="1600" b="0" i="0"/>
            </a:lvl4pPr>
            <a:lvl5pPr>
              <a:buFontTx/>
              <a:buNone/>
              <a:defRPr sz="1200" b="0" i="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A3F0C5-D251-B747-9EB6-3513753ADBD4}" type="datetime1">
              <a:rPr lang="sv-SE"/>
              <a:pPr/>
              <a:t>2019-09-30</a:t>
            </a:fld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E21094-39C8-7141-9D46-EE65846EEE17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393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Wawe_PPtmall_0,10_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11"/>
          <a:stretch/>
        </p:blipFill>
        <p:spPr>
          <a:xfrm>
            <a:off x="0" y="5713200"/>
            <a:ext cx="9144000" cy="11448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770479"/>
            <a:ext cx="6553200" cy="11430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2201357"/>
            <a:ext cx="6553200" cy="3611563"/>
          </a:xfrm>
        </p:spPr>
        <p:txBody>
          <a:bodyPr/>
          <a:lstStyle>
            <a:lvl1pPr>
              <a:defRPr sz="2000" b="0" i="0">
                <a:latin typeface="Arial" pitchFamily="34" charset="0"/>
                <a:cs typeface="Arial" pitchFamily="34" charset="0"/>
              </a:defRPr>
            </a:lvl1pPr>
            <a:lvl2pPr>
              <a:defRPr sz="2000" b="0" i="0">
                <a:latin typeface="Sabon LT Std"/>
                <a:cs typeface="Sabon LT Std" pitchFamily="18" charset="0"/>
              </a:defRPr>
            </a:lvl2pPr>
            <a:lvl3pPr>
              <a:defRPr sz="1800" b="0" i="0"/>
            </a:lvl3pPr>
            <a:lvl4pPr>
              <a:defRPr sz="1600" b="0" i="0"/>
            </a:lvl4pPr>
            <a:lvl5pPr>
              <a:defRPr sz="1200" b="0" i="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24E4A8-F526-9541-94F3-38C74BFDCD2D}" type="datetime1">
              <a:rPr lang="sv-SE"/>
              <a:pPr/>
              <a:t>2019-09-30</a:t>
            </a:fld>
            <a:endParaRPr lang="sv-SE"/>
          </a:p>
        </p:txBody>
      </p:sp>
      <p:sp>
        <p:nvSpPr>
          <p:cNvPr id="6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28E93E-B4A5-5145-8EF5-1DB0CE4D7FE8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713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914400" y="1600199"/>
            <a:ext cx="7315200" cy="4301067"/>
          </a:xfrm>
        </p:spPr>
        <p:txBody>
          <a:bodyPr/>
          <a:lstStyle/>
          <a:p>
            <a:pPr lv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0FF45FF8-615D-3F42-9CA6-7683AEAB568C}" type="datetime1">
              <a:rPr lang="sv-SE"/>
              <a:pPr/>
              <a:t>2019-09-30</a:t>
            </a:fld>
            <a:endParaRPr lang="sv-S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F9C95BD0-DA40-594F-8BF4-06A679000FE7}" type="slidenum">
              <a:rPr lang="sv-SE"/>
              <a:pPr/>
              <a:t>‹#›</a:t>
            </a:fld>
            <a:endParaRPr lang="sv-SE"/>
          </a:p>
        </p:txBody>
      </p:sp>
      <p:pic>
        <p:nvPicPr>
          <p:cNvPr id="5" name="Bildobjekt 4" descr="Wawe_PPtmall_0,10_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11"/>
          <a:stretch/>
        </p:blipFill>
        <p:spPr>
          <a:xfrm>
            <a:off x="0" y="5713200"/>
            <a:ext cx="9144000" cy="11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47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5875867" y="2201310"/>
            <a:ext cx="3268133" cy="3657600"/>
          </a:xfrm>
        </p:spPr>
        <p:txBody>
          <a:bodyPr/>
          <a:lstStyle/>
          <a:p>
            <a:pPr lv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2201357"/>
            <a:ext cx="4826000" cy="3611563"/>
          </a:xfrm>
        </p:spPr>
        <p:txBody>
          <a:bodyPr/>
          <a:lstStyle>
            <a:lvl1pPr>
              <a:defRPr sz="2000" b="0" i="0">
                <a:latin typeface="Arial" pitchFamily="34" charset="0"/>
                <a:cs typeface="Arial" pitchFamily="34" charset="0"/>
              </a:defRPr>
            </a:lvl1pPr>
            <a:lvl2pPr>
              <a:defRPr sz="2000" b="0" i="0">
                <a:latin typeface="Sabon LT Std"/>
                <a:cs typeface="Sabon LT Std" pitchFamily="18" charset="0"/>
              </a:defRPr>
            </a:lvl2pPr>
            <a:lvl3pPr>
              <a:defRPr sz="1800" b="0" i="0"/>
            </a:lvl3pPr>
            <a:lvl4pPr>
              <a:defRPr sz="1600" b="0" i="0"/>
            </a:lvl4pPr>
            <a:lvl5pPr>
              <a:defRPr sz="1200" b="0" i="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770479"/>
            <a:ext cx="7467600" cy="11430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C23CC0D-6F3F-954F-BD2D-DA6166CB6F0D}" type="datetime1">
              <a:rPr lang="sv-SE"/>
              <a:pPr/>
              <a:t>2019-09-30</a:t>
            </a:fld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4056BE69-F470-4146-8FB1-DDF2850709FE}" type="slidenum">
              <a:rPr lang="sv-SE"/>
              <a:pPr/>
              <a:t>‹#›</a:t>
            </a:fld>
            <a:endParaRPr lang="sv-SE"/>
          </a:p>
        </p:txBody>
      </p:sp>
      <p:pic>
        <p:nvPicPr>
          <p:cNvPr id="7" name="Bildobjekt 6" descr="Wawe_PPtmall_0,10_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11"/>
          <a:stretch/>
        </p:blipFill>
        <p:spPr>
          <a:xfrm>
            <a:off x="0" y="5713200"/>
            <a:ext cx="9144000" cy="11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18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59555-D774-4F2E-868E-57BADD528BA9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84382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920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769938"/>
            <a:ext cx="65452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46138" y="2227263"/>
            <a:ext cx="6545262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Sed ut </a:t>
            </a:r>
            <a:r>
              <a:rPr lang="sv-SE" dirty="0" err="1"/>
              <a:t>perspiciatis</a:t>
            </a:r>
            <a:r>
              <a:rPr lang="sv-SE" dirty="0"/>
              <a:t> </a:t>
            </a:r>
            <a:r>
              <a:rPr lang="sv-SE" dirty="0" err="1"/>
              <a:t>unde</a:t>
            </a:r>
            <a:r>
              <a:rPr lang="sv-SE" dirty="0"/>
              <a:t> </a:t>
            </a:r>
            <a:r>
              <a:rPr lang="sv-SE" dirty="0" err="1"/>
              <a:t>omnis</a:t>
            </a:r>
            <a:r>
              <a:rPr lang="sv-SE" dirty="0"/>
              <a:t> iste </a:t>
            </a:r>
            <a:r>
              <a:rPr lang="sv-SE" dirty="0" err="1"/>
              <a:t>natus</a:t>
            </a:r>
            <a:r>
              <a:rPr lang="sv-SE" dirty="0"/>
              <a:t> </a:t>
            </a:r>
            <a:r>
              <a:rPr lang="sv-SE" dirty="0" err="1"/>
              <a:t>error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voluptatem</a:t>
            </a:r>
            <a:r>
              <a:rPr lang="sv-SE" dirty="0"/>
              <a:t> </a:t>
            </a:r>
            <a:r>
              <a:rPr lang="sv-SE" dirty="0" err="1"/>
              <a:t>accusantium</a:t>
            </a:r>
            <a:r>
              <a:rPr lang="sv-SE" dirty="0"/>
              <a:t> </a:t>
            </a:r>
            <a:r>
              <a:rPr lang="sv-SE" dirty="0" err="1"/>
              <a:t>doloremque</a:t>
            </a:r>
            <a:r>
              <a:rPr lang="sv-SE" dirty="0"/>
              <a:t> </a:t>
            </a:r>
            <a:r>
              <a:rPr lang="sv-SE" dirty="0" err="1"/>
              <a:t>laudantium</a:t>
            </a:r>
            <a:r>
              <a:rPr lang="sv-SE" dirty="0"/>
              <a:t>, </a:t>
            </a:r>
            <a:r>
              <a:rPr lang="sv-SE" dirty="0" err="1"/>
              <a:t>totam</a:t>
            </a:r>
            <a:r>
              <a:rPr lang="sv-SE" dirty="0"/>
              <a:t> rem </a:t>
            </a:r>
            <a:r>
              <a:rPr lang="sv-SE" dirty="0" err="1"/>
              <a:t>aperiam</a:t>
            </a:r>
            <a:r>
              <a:rPr lang="sv-SE" dirty="0"/>
              <a:t>, </a:t>
            </a:r>
            <a:r>
              <a:rPr lang="sv-SE" dirty="0" err="1"/>
              <a:t>eaque</a:t>
            </a:r>
            <a:r>
              <a:rPr lang="sv-SE" dirty="0"/>
              <a:t> </a:t>
            </a:r>
            <a:r>
              <a:rPr lang="sv-SE" dirty="0" err="1"/>
              <a:t>ipsa</a:t>
            </a:r>
            <a:r>
              <a:rPr lang="sv-SE" dirty="0"/>
              <a:t> </a:t>
            </a:r>
            <a:r>
              <a:rPr lang="sv-SE" dirty="0" err="1"/>
              <a:t>quae</a:t>
            </a:r>
            <a:r>
              <a:rPr lang="sv-SE" dirty="0"/>
              <a:t> ab </a:t>
            </a:r>
            <a:r>
              <a:rPr lang="sv-SE" dirty="0" err="1"/>
              <a:t>illo</a:t>
            </a:r>
            <a:r>
              <a:rPr lang="sv-SE" dirty="0"/>
              <a:t> </a:t>
            </a:r>
            <a:r>
              <a:rPr lang="sv-SE" dirty="0" err="1"/>
              <a:t>inventore</a:t>
            </a:r>
            <a:r>
              <a:rPr lang="sv-SE" dirty="0"/>
              <a:t> </a:t>
            </a:r>
            <a:r>
              <a:rPr lang="sv-SE" dirty="0" err="1"/>
              <a:t>veritatis</a:t>
            </a:r>
            <a:r>
              <a:rPr lang="sv-SE" dirty="0"/>
              <a:t> et </a:t>
            </a:r>
            <a:r>
              <a:rPr lang="sv-SE" dirty="0" err="1"/>
              <a:t>quasi</a:t>
            </a:r>
            <a:r>
              <a:rPr lang="sv-SE" dirty="0"/>
              <a:t> </a:t>
            </a:r>
            <a:r>
              <a:rPr lang="sv-SE" dirty="0" err="1"/>
              <a:t>architecto</a:t>
            </a:r>
            <a:r>
              <a:rPr lang="sv-SE" dirty="0"/>
              <a:t> </a:t>
            </a:r>
            <a:r>
              <a:rPr lang="sv-SE" dirty="0" err="1"/>
              <a:t>beatae</a:t>
            </a:r>
            <a:r>
              <a:rPr lang="sv-SE" dirty="0"/>
              <a:t> vitae </a:t>
            </a:r>
            <a:r>
              <a:rPr lang="sv-SE" dirty="0" err="1"/>
              <a:t>dicta</a:t>
            </a:r>
            <a:r>
              <a:rPr lang="sv-SE" dirty="0"/>
              <a:t> sunt </a:t>
            </a:r>
            <a:r>
              <a:rPr lang="sv-SE" dirty="0" err="1"/>
              <a:t>explicabo</a:t>
            </a:r>
            <a:r>
              <a:rPr lang="sv-SE" dirty="0"/>
              <a:t>. Nemo </a:t>
            </a:r>
            <a:r>
              <a:rPr lang="sv-SE" dirty="0" err="1"/>
              <a:t>enim</a:t>
            </a:r>
            <a:r>
              <a:rPr lang="sv-SE" dirty="0"/>
              <a:t> </a:t>
            </a:r>
            <a:r>
              <a:rPr lang="sv-SE" dirty="0" err="1"/>
              <a:t>ipsam</a:t>
            </a:r>
            <a:r>
              <a:rPr lang="sv-SE" dirty="0"/>
              <a:t> </a:t>
            </a:r>
            <a:r>
              <a:rPr lang="sv-SE" dirty="0" err="1"/>
              <a:t>voluptatem</a:t>
            </a:r>
            <a:r>
              <a:rPr lang="sv-SE" dirty="0"/>
              <a:t> </a:t>
            </a:r>
            <a:r>
              <a:rPr lang="sv-SE" dirty="0" err="1"/>
              <a:t>quia</a:t>
            </a:r>
            <a:r>
              <a:rPr lang="sv-SE" dirty="0"/>
              <a:t> </a:t>
            </a:r>
            <a:r>
              <a:rPr lang="sv-SE" dirty="0" err="1"/>
              <a:t>voluptas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aspernatur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odit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fugit</a:t>
            </a:r>
            <a:r>
              <a:rPr lang="sv-SE" dirty="0"/>
              <a:t>, sed </a:t>
            </a:r>
            <a:r>
              <a:rPr lang="sv-SE" dirty="0" err="1"/>
              <a:t>quia</a:t>
            </a:r>
            <a:r>
              <a:rPr lang="sv-SE" dirty="0"/>
              <a:t> </a:t>
            </a:r>
            <a:r>
              <a:rPr lang="sv-SE" dirty="0" err="1"/>
              <a:t>consequuntur</a:t>
            </a:r>
            <a:r>
              <a:rPr lang="sv-SE" dirty="0"/>
              <a:t> </a:t>
            </a:r>
            <a:r>
              <a:rPr lang="sv-SE" dirty="0" err="1"/>
              <a:t>magni</a:t>
            </a:r>
            <a:r>
              <a:rPr lang="sv-SE" dirty="0"/>
              <a:t> </a:t>
            </a:r>
            <a:r>
              <a:rPr lang="sv-SE" dirty="0" err="1"/>
              <a:t>dolores</a:t>
            </a:r>
            <a:r>
              <a:rPr lang="sv-SE" dirty="0"/>
              <a:t> </a:t>
            </a:r>
            <a:r>
              <a:rPr lang="sv-SE" dirty="0" err="1"/>
              <a:t>eos</a:t>
            </a:r>
            <a:r>
              <a:rPr lang="sv-SE" dirty="0"/>
              <a:t>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ratione</a:t>
            </a:r>
            <a:r>
              <a:rPr lang="sv-SE" dirty="0"/>
              <a:t> </a:t>
            </a:r>
            <a:r>
              <a:rPr lang="sv-SE" dirty="0" err="1"/>
              <a:t>voluptatem</a:t>
            </a:r>
            <a:r>
              <a:rPr lang="sv-SE" dirty="0"/>
              <a:t> </a:t>
            </a:r>
            <a:r>
              <a:rPr lang="sv-SE" dirty="0" err="1"/>
              <a:t>sequi</a:t>
            </a:r>
            <a:r>
              <a:rPr lang="sv-SE" dirty="0"/>
              <a:t> </a:t>
            </a:r>
            <a:r>
              <a:rPr lang="sv-SE" dirty="0" err="1"/>
              <a:t>nesciunt</a:t>
            </a:r>
            <a:r>
              <a:rPr lang="sv-SE" dirty="0"/>
              <a:t>. </a:t>
            </a:r>
            <a:r>
              <a:rPr lang="sv-SE" dirty="0" err="1"/>
              <a:t>Neque</a:t>
            </a:r>
            <a:r>
              <a:rPr lang="sv-SE" dirty="0"/>
              <a:t> </a:t>
            </a:r>
            <a:r>
              <a:rPr lang="sv-SE" dirty="0" err="1"/>
              <a:t>porro</a:t>
            </a:r>
            <a:r>
              <a:rPr lang="sv-SE" dirty="0"/>
              <a:t> </a:t>
            </a:r>
            <a:r>
              <a:rPr lang="sv-SE" dirty="0" err="1"/>
              <a:t>quisquam</a:t>
            </a:r>
            <a:r>
              <a:rPr lang="sv-SE" dirty="0"/>
              <a:t> est,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dolorem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quia</a:t>
            </a:r>
            <a:r>
              <a:rPr lang="sv-SE" dirty="0"/>
              <a:t> </a:t>
            </a:r>
            <a:r>
              <a:rPr lang="sv-SE" dirty="0" err="1"/>
              <a:t>dolor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cs typeface="Arial" charset="0"/>
              </a:defRPr>
            </a:lvl1pPr>
          </a:lstStyle>
          <a:p>
            <a:fld id="{1DDC4843-83D9-CA4D-93EE-17462F74B450}" type="datetime1">
              <a:rPr lang="sv-SE"/>
              <a:pPr/>
              <a:t>2019-09-30</a:t>
            </a:fld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cs typeface="Arial" charset="0"/>
              </a:defRPr>
            </a:lvl1pPr>
          </a:lstStyle>
          <a:p>
            <a:fld id="{3D60BA4C-210D-FB42-8E24-06C6918CD2F8}" type="slidenum">
              <a:rPr lang="sv-SE"/>
              <a:pPr/>
              <a:t>‹#›</a:t>
            </a:fld>
            <a:endParaRPr lang="sv-SE"/>
          </a:p>
        </p:txBody>
      </p:sp>
      <p:pic>
        <p:nvPicPr>
          <p:cNvPr id="1030" name="Picture 8" descr="Logo_txt_runt_farg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3" y="358775"/>
            <a:ext cx="102393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68" r:id="rId4"/>
    <p:sldLayoutId id="2147483773" r:id="rId5"/>
    <p:sldLayoutId id="2147483777" r:id="rId6"/>
    <p:sldLayoutId id="2147483778" r:id="rId7"/>
  </p:sldLayoutIdLst>
  <p:hf hdr="0" ftr="0"/>
  <p:txStyles>
    <p:titleStyle>
      <a:lvl1pPr algn="l" defTabSz="457200" rtl="0" eaLnBrk="1" fontAlgn="base" hangingPunct="1">
        <a:lnSpc>
          <a:spcPts val="3438"/>
        </a:lnSpc>
        <a:spcBef>
          <a:spcPct val="0"/>
        </a:spcBef>
        <a:spcAft>
          <a:spcPct val="0"/>
        </a:spcAft>
        <a:defRPr sz="2800" b="1" kern="1200">
          <a:solidFill>
            <a:srgbClr val="4A96CD"/>
          </a:solidFill>
          <a:latin typeface="Arial" pitchFamily="34" charset="0"/>
          <a:ea typeface="ＭＳ Ｐゴシック" pitchFamily="68" charset="-128"/>
          <a:cs typeface="Arial" pitchFamily="34" charset="0"/>
        </a:defRPr>
      </a:lvl1pPr>
      <a:lvl2pPr algn="l" defTabSz="457200" rtl="0" eaLnBrk="1" fontAlgn="base" hangingPunct="1">
        <a:lnSpc>
          <a:spcPts val="3438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68" charset="-128"/>
          <a:cs typeface="Arial" charset="0"/>
        </a:defRPr>
      </a:lvl2pPr>
      <a:lvl3pPr algn="l" defTabSz="457200" rtl="0" eaLnBrk="1" fontAlgn="base" hangingPunct="1">
        <a:lnSpc>
          <a:spcPts val="3438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68" charset="-128"/>
          <a:cs typeface="Arial" charset="0"/>
        </a:defRPr>
      </a:lvl3pPr>
      <a:lvl4pPr algn="l" defTabSz="457200" rtl="0" eaLnBrk="1" fontAlgn="base" hangingPunct="1">
        <a:lnSpc>
          <a:spcPts val="3438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68" charset="-128"/>
          <a:cs typeface="Arial" charset="0"/>
        </a:defRPr>
      </a:lvl4pPr>
      <a:lvl5pPr algn="l" defTabSz="457200" rtl="0" eaLnBrk="1" fontAlgn="base" hangingPunct="1">
        <a:lnSpc>
          <a:spcPts val="3438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68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ade Gothic LT Std Bold" pitchFamily="68" charset="0"/>
          <a:ea typeface="ＭＳ Ｐゴシック" pitchFamily="68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ade Gothic LT Std Bold" pitchFamily="68" charset="0"/>
          <a:ea typeface="ＭＳ Ｐゴシック" pitchFamily="68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ade Gothic LT Std Bold" pitchFamily="68" charset="0"/>
          <a:ea typeface="ＭＳ Ｐゴシック" pitchFamily="68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ade Gothic LT Std Bold" pitchFamily="68" charset="0"/>
          <a:ea typeface="ＭＳ Ｐゴシック" pitchFamily="68" charset="-128"/>
        </a:defRPr>
      </a:lvl9pPr>
    </p:titleStyle>
    <p:bodyStyle>
      <a:lvl1pPr marL="177800" indent="-1778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sv-SE" sz="2000" kern="1200" dirty="0">
          <a:solidFill>
            <a:schemeClr val="tx1"/>
          </a:solidFill>
          <a:latin typeface="Arial" pitchFamily="34" charset="0"/>
          <a:ea typeface="ＭＳ Ｐゴシック" pitchFamily="68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Sabon LT Std"/>
          <a:ea typeface="ＭＳ Ｐゴシック" pitchFamily="68" charset="-128"/>
          <a:cs typeface="Sabon LT Std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i="1" kern="1200">
          <a:solidFill>
            <a:schemeClr val="tx1"/>
          </a:solidFill>
          <a:latin typeface="Sabon LT Std"/>
          <a:ea typeface="ＭＳ Ｐゴシック" pitchFamily="68" charset="-128"/>
          <a:cs typeface="Sabon LT Std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Sabon LT Std"/>
          <a:ea typeface="ＭＳ Ｐゴシック" pitchFamily="68" charset="-128"/>
          <a:cs typeface="Sabon LT Std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i="1" kern="1200">
          <a:solidFill>
            <a:schemeClr val="tx1"/>
          </a:solidFill>
          <a:latin typeface="Sabon LT Std"/>
          <a:ea typeface="ＭＳ Ｐゴシック" pitchFamily="68" charset="-128"/>
          <a:cs typeface="Sabon LT St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urn.kb.se/resolve?urn=urn:nbn:se:oru:diva-3850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uu.diva-portal.org/smash/record.jsf?pid=diva2:1325632&amp;dswid=-6545" TargetMode="External"/><Relationship Id="rId5" Type="http://schemas.openxmlformats.org/officeDocument/2006/relationships/hyperlink" Target="http://oru.diva-portal.org/smash/record.jsf?pid=diva2:935914&amp;dswid=3345" TargetMode="External"/><Relationship Id="rId4" Type="http://schemas.openxmlformats.org/officeDocument/2006/relationships/hyperlink" Target="http://urn.kb.se/resolve?urn=urn:nbn:se:oru:diva-7666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ubrik 1"/>
          <p:cNvSpPr>
            <a:spLocks noGrp="1"/>
          </p:cNvSpPr>
          <p:nvPr>
            <p:ph type="ctrTitle"/>
          </p:nvPr>
        </p:nvSpPr>
        <p:spPr>
          <a:xfrm>
            <a:off x="152400" y="4178978"/>
            <a:ext cx="8882743" cy="2009549"/>
          </a:xfrm>
        </p:spPr>
        <p:txBody>
          <a:bodyPr>
            <a:normAutofit fontScale="90000"/>
          </a:bodyPr>
          <a:lstStyle/>
          <a:p>
            <a:r>
              <a:rPr lang="en-US" sz="3600" b="0" dirty="0">
                <a:solidFill>
                  <a:srgbClr val="FF0000"/>
                </a:solidFill>
              </a:rPr>
              <a:t>Stochastic simulations of classical PDEs with</a:t>
            </a:r>
            <a:br>
              <a:rPr lang="en-US" sz="3600" b="0" dirty="0">
                <a:solidFill>
                  <a:srgbClr val="FF0000"/>
                </a:solidFill>
              </a:rPr>
            </a:br>
            <a:r>
              <a:rPr lang="sv-SE" sz="3600" b="0" dirty="0">
                <a:solidFill>
                  <a:srgbClr val="FF0000"/>
                </a:solidFill>
              </a:rPr>
              <a:t>non-trivial </a:t>
            </a:r>
            <a:r>
              <a:rPr lang="sv-SE" sz="3600" b="0" dirty="0" err="1">
                <a:solidFill>
                  <a:srgbClr val="FF0000"/>
                </a:solidFill>
              </a:rPr>
              <a:t>boundary</a:t>
            </a:r>
            <a:r>
              <a:rPr lang="sv-SE" sz="3600" b="0" dirty="0">
                <a:solidFill>
                  <a:srgbClr val="FF0000"/>
                </a:solidFill>
              </a:rPr>
              <a:t> </a:t>
            </a:r>
            <a:r>
              <a:rPr lang="sv-SE" sz="3600" b="0" dirty="0" err="1" smtClean="0">
                <a:solidFill>
                  <a:srgbClr val="FF0000"/>
                </a:solidFill>
              </a:rPr>
              <a:t>conditions</a:t>
            </a:r>
            <a:r>
              <a:rPr lang="sv-SE" sz="3600" b="0" dirty="0" smtClean="0">
                <a:solidFill>
                  <a:srgbClr val="FF0000"/>
                </a:solidFill>
              </a:rPr>
              <a:t/>
            </a:r>
            <a:br>
              <a:rPr lang="sv-SE" sz="3600" b="0" dirty="0" smtClean="0">
                <a:solidFill>
                  <a:srgbClr val="FF0000"/>
                </a:solidFill>
              </a:rPr>
            </a:br>
            <a:r>
              <a:rPr lang="sv-SE" sz="2800" dirty="0"/>
              <a:t/>
            </a:r>
            <a:br>
              <a:rPr lang="sv-SE" sz="2800" dirty="0"/>
            </a:br>
            <a:r>
              <a:rPr lang="en-US" dirty="0" smtClean="0">
                <a:solidFill>
                  <a:schemeClr val="tx1"/>
                </a:solidFill>
              </a:rPr>
              <a:t>Magnus </a:t>
            </a:r>
            <a:r>
              <a:rPr lang="en-US" dirty="0" err="1">
                <a:solidFill>
                  <a:schemeClr val="tx1"/>
                </a:solidFill>
              </a:rPr>
              <a:t>Ögren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en-US" sz="2200" i="1" dirty="0"/>
              <a:t>School of Science and </a:t>
            </a:r>
            <a:r>
              <a:rPr lang="en-US" sz="2200" i="1" dirty="0" smtClean="0"/>
              <a:t>Technology</a:t>
            </a:r>
            <a:br>
              <a:rPr lang="en-US" sz="2200" i="1" dirty="0" smtClean="0"/>
            </a:br>
            <a:r>
              <a:rPr lang="en-US" sz="2200" i="1" dirty="0" err="1" smtClean="0"/>
              <a:t>Örebro</a:t>
            </a:r>
            <a:r>
              <a:rPr lang="en-US" sz="2200" i="1" dirty="0" smtClean="0"/>
              <a:t> </a:t>
            </a:r>
            <a:r>
              <a:rPr lang="en-US" sz="2200" i="1" dirty="0"/>
              <a:t>University, </a:t>
            </a:r>
            <a:r>
              <a:rPr lang="en-US" sz="2200" i="1" dirty="0" smtClean="0"/>
              <a:t>Sweden</a:t>
            </a:r>
            <a:br>
              <a:rPr lang="en-US" sz="2200" i="1" dirty="0" smtClean="0"/>
            </a:b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3" name="Underrubrik 2"/>
          <p:cNvSpPr>
            <a:spLocks noGrp="1"/>
          </p:cNvSpPr>
          <p:nvPr>
            <p:ph type="subTitle" idx="1"/>
          </p:nvPr>
        </p:nvSpPr>
        <p:spPr>
          <a:xfrm>
            <a:off x="1600200" y="5519056"/>
            <a:ext cx="6879770" cy="1338943"/>
          </a:xfrm>
        </p:spPr>
        <p:txBody>
          <a:bodyPr>
            <a:normAutofit/>
          </a:bodyPr>
          <a:lstStyle/>
          <a:p>
            <a:endParaRPr lang="en-US" b="1" dirty="0">
              <a:latin typeface="Arial" charset="0"/>
              <a:ea typeface="ＭＳ Ｐゴシック" charset="0"/>
              <a:cs typeface="Arial" charset="0"/>
            </a:endParaRPr>
          </a:p>
          <a:p>
            <a:pPr algn="l"/>
            <a:r>
              <a:rPr lang="en-US" dirty="0" smtClean="0"/>
              <a:t/>
            </a:r>
            <a:br>
              <a:rPr lang="en-US" dirty="0" smtClean="0"/>
            </a:br>
            <a:endParaRPr lang="sv-SE" dirty="0"/>
          </a:p>
          <a:p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Platshållare för datum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F8276C8-9AAB-C649-8DF6-E007EB277EBF}" type="datetime1">
              <a:rPr lang="sv-SE">
                <a:cs typeface="Arial" charset="0"/>
              </a:rPr>
              <a:pPr eaLnBrk="1" hangingPunct="1"/>
              <a:t>2019-09-30</a:t>
            </a:fld>
            <a:endParaRPr lang="sv-SE">
              <a:cs typeface="Arial" charset="0"/>
            </a:endParaRPr>
          </a:p>
        </p:txBody>
      </p:sp>
      <p:sp>
        <p:nvSpPr>
          <p:cNvPr id="5125" name="Platshållare för bildnummer 4"/>
          <p:cNvSpPr>
            <a:spLocks noGrp="1"/>
          </p:cNvSpPr>
          <p:nvPr>
            <p:ph type="sldNum" sz="quarter" idx="11"/>
          </p:nvPr>
        </p:nvSpPr>
        <p:spPr bwMode="auto">
          <a:xfrm>
            <a:off x="4419600" y="570590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sv-SE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994" name="Text Box 2"/>
          <p:cNvSpPr txBox="1">
            <a:spLocks noChangeArrowheads="1"/>
          </p:cNvSpPr>
          <p:nvPr/>
        </p:nvSpPr>
        <p:spPr bwMode="auto">
          <a:xfrm>
            <a:off x="2211267" y="5854212"/>
            <a:ext cx="5278315" cy="944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sv-SE" sz="2769">
                <a:solidFill>
                  <a:srgbClr val="0000FF"/>
                </a:solidFill>
              </a:rPr>
              <a:t/>
            </a:r>
            <a:br>
              <a:rPr lang="en-US" altLang="sv-SE" sz="2769">
                <a:solidFill>
                  <a:srgbClr val="0000FF"/>
                </a:solidFill>
              </a:rPr>
            </a:br>
            <a:endParaRPr lang="en-US" altLang="sv-SE" sz="2769">
              <a:solidFill>
                <a:srgbClr val="0000FF"/>
              </a:solidFill>
            </a:endParaRPr>
          </a:p>
        </p:txBody>
      </p:sp>
      <p:pic>
        <p:nvPicPr>
          <p:cNvPr id="13649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538"/>
            <a:ext cx="9144000" cy="589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4996" name="Line 4"/>
          <p:cNvSpPr>
            <a:spLocks noChangeShapeType="1"/>
          </p:cNvSpPr>
          <p:nvPr/>
        </p:nvSpPr>
        <p:spPr bwMode="auto">
          <a:xfrm>
            <a:off x="5087815" y="3628292"/>
            <a:ext cx="351692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v-SE"/>
          </a:p>
        </p:txBody>
      </p:sp>
      <p:sp>
        <p:nvSpPr>
          <p:cNvPr id="1364997" name="Line 5"/>
          <p:cNvSpPr>
            <a:spLocks noChangeShapeType="1"/>
          </p:cNvSpPr>
          <p:nvPr/>
        </p:nvSpPr>
        <p:spPr bwMode="auto">
          <a:xfrm>
            <a:off x="0" y="4179277"/>
            <a:ext cx="794824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v-SE"/>
          </a:p>
        </p:txBody>
      </p:sp>
      <p:sp>
        <p:nvSpPr>
          <p:cNvPr id="1364998" name="Line 6"/>
          <p:cNvSpPr>
            <a:spLocks noChangeShapeType="1"/>
          </p:cNvSpPr>
          <p:nvPr/>
        </p:nvSpPr>
        <p:spPr bwMode="auto">
          <a:xfrm>
            <a:off x="363415" y="4425462"/>
            <a:ext cx="878058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v-SE"/>
          </a:p>
        </p:txBody>
      </p:sp>
      <p:sp>
        <p:nvSpPr>
          <p:cNvPr id="1364999" name="Line 7"/>
          <p:cNvSpPr>
            <a:spLocks noChangeShapeType="1"/>
          </p:cNvSpPr>
          <p:nvPr/>
        </p:nvSpPr>
        <p:spPr bwMode="auto">
          <a:xfrm>
            <a:off x="0" y="4695092"/>
            <a:ext cx="382172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v-SE"/>
          </a:p>
        </p:txBody>
      </p:sp>
      <p:sp>
        <p:nvSpPr>
          <p:cNvPr id="1365000" name="Line 8"/>
          <p:cNvSpPr>
            <a:spLocks noChangeShapeType="1"/>
          </p:cNvSpPr>
          <p:nvPr/>
        </p:nvSpPr>
        <p:spPr bwMode="auto">
          <a:xfrm>
            <a:off x="5087815" y="2596662"/>
            <a:ext cx="8440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v-SE"/>
          </a:p>
        </p:txBody>
      </p:sp>
      <p:sp>
        <p:nvSpPr>
          <p:cNvPr id="1365001" name="Line 9"/>
          <p:cNvSpPr>
            <a:spLocks noChangeShapeType="1"/>
          </p:cNvSpPr>
          <p:nvPr/>
        </p:nvSpPr>
        <p:spPr bwMode="auto">
          <a:xfrm>
            <a:off x="808892" y="3124200"/>
            <a:ext cx="3012831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v-SE"/>
          </a:p>
        </p:txBody>
      </p:sp>
      <p:sp>
        <p:nvSpPr>
          <p:cNvPr id="1365002" name="Rectangle 10"/>
          <p:cNvSpPr>
            <a:spLocks noChangeArrowheads="1"/>
          </p:cNvSpPr>
          <p:nvPr/>
        </p:nvSpPr>
        <p:spPr bwMode="auto">
          <a:xfrm>
            <a:off x="718456" y="491538"/>
            <a:ext cx="2297305" cy="35465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sv-SE"/>
          </a:p>
        </p:txBody>
      </p:sp>
      <p:sp>
        <p:nvSpPr>
          <p:cNvPr id="1365003" name="Text Box 11"/>
          <p:cNvSpPr txBox="1">
            <a:spLocks noChangeArrowheads="1"/>
          </p:cNvSpPr>
          <p:nvPr/>
        </p:nvSpPr>
        <p:spPr bwMode="auto">
          <a:xfrm>
            <a:off x="2543908" y="1404"/>
            <a:ext cx="5884985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1066800" indent="-609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524000" indent="-609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981200" indent="-609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438400" indent="-609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895600" indent="-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352800" indent="-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810000" indent="-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267200" indent="-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/>
            <a:r>
              <a:rPr lang="en-US" altLang="sv-SE" sz="2585" b="1" dirty="0">
                <a:solidFill>
                  <a:srgbClr val="0000FF"/>
                </a:solidFill>
              </a:rPr>
              <a:t>Try a random approach!</a:t>
            </a:r>
          </a:p>
        </p:txBody>
      </p:sp>
    </p:spTree>
    <p:extLst>
      <p:ext uri="{BB962C8B-B14F-4D97-AF65-F5344CB8AC3E}">
        <p14:creationId xmlns:p14="http://schemas.microsoft.com/office/powerpoint/2010/main" val="3257741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274" name="Text Box 2"/>
          <p:cNvSpPr txBox="1">
            <a:spLocks noChangeArrowheads="1"/>
          </p:cNvSpPr>
          <p:nvPr/>
        </p:nvSpPr>
        <p:spPr bwMode="auto">
          <a:xfrm>
            <a:off x="2211267" y="5854212"/>
            <a:ext cx="5278315" cy="944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sv-SE" sz="2769">
                <a:solidFill>
                  <a:srgbClr val="0000FF"/>
                </a:solidFill>
              </a:rPr>
              <a:t/>
            </a:r>
            <a:br>
              <a:rPr lang="en-US" altLang="sv-SE" sz="2769">
                <a:solidFill>
                  <a:srgbClr val="0000FF"/>
                </a:solidFill>
              </a:rPr>
            </a:br>
            <a:endParaRPr lang="en-US" altLang="sv-SE" sz="2769">
              <a:solidFill>
                <a:srgbClr val="0000FF"/>
              </a:solidFill>
            </a:endParaRPr>
          </a:p>
        </p:txBody>
      </p:sp>
      <p:pic>
        <p:nvPicPr>
          <p:cNvPr id="13342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132924"/>
            <a:ext cx="8710246" cy="444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4276" name="Line 4"/>
          <p:cNvSpPr>
            <a:spLocks noChangeShapeType="1"/>
          </p:cNvSpPr>
          <p:nvPr/>
        </p:nvSpPr>
        <p:spPr bwMode="auto">
          <a:xfrm flipH="1">
            <a:off x="574431" y="1998785"/>
            <a:ext cx="44899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v-SE"/>
          </a:p>
        </p:txBody>
      </p:sp>
      <p:sp>
        <p:nvSpPr>
          <p:cNvPr id="1334277" name="Line 5"/>
          <p:cNvSpPr>
            <a:spLocks noChangeShapeType="1"/>
          </p:cNvSpPr>
          <p:nvPr/>
        </p:nvSpPr>
        <p:spPr bwMode="auto">
          <a:xfrm flipH="1">
            <a:off x="574431" y="2596662"/>
            <a:ext cx="303627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v-SE"/>
          </a:p>
        </p:txBody>
      </p:sp>
      <p:sp>
        <p:nvSpPr>
          <p:cNvPr id="1334278" name="Rectangle 6"/>
          <p:cNvSpPr>
            <a:spLocks noChangeArrowheads="1"/>
          </p:cNvSpPr>
          <p:nvPr/>
        </p:nvSpPr>
        <p:spPr bwMode="auto">
          <a:xfrm>
            <a:off x="634209" y="5203707"/>
            <a:ext cx="378162" cy="369332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sv-SE"/>
          </a:p>
        </p:txBody>
      </p:sp>
      <p:sp>
        <p:nvSpPr>
          <p:cNvPr id="1334279" name="Rectangle 7"/>
          <p:cNvSpPr>
            <a:spLocks noChangeArrowheads="1"/>
          </p:cNvSpPr>
          <p:nvPr/>
        </p:nvSpPr>
        <p:spPr bwMode="auto">
          <a:xfrm>
            <a:off x="666796" y="4625143"/>
            <a:ext cx="345575" cy="369332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sv-SE"/>
          </a:p>
        </p:txBody>
      </p:sp>
      <p:sp>
        <p:nvSpPr>
          <p:cNvPr id="1334280" name="Line 8"/>
          <p:cNvSpPr>
            <a:spLocks noChangeShapeType="1"/>
          </p:cNvSpPr>
          <p:nvPr/>
        </p:nvSpPr>
        <p:spPr bwMode="auto">
          <a:xfrm flipV="1">
            <a:off x="2567354" y="4050323"/>
            <a:ext cx="4255477" cy="1172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7726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01863"/>
            <a:ext cx="4826000" cy="3611562"/>
          </a:xfrm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196" name="Rubrik 3"/>
          <p:cNvSpPr>
            <a:spLocks noGrp="1"/>
          </p:cNvSpPr>
          <p:nvPr>
            <p:ph type="title"/>
          </p:nvPr>
        </p:nvSpPr>
        <p:spPr>
          <a:xfrm>
            <a:off x="195944" y="-555171"/>
            <a:ext cx="8523514" cy="76200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3a) </a:t>
            </a:r>
            <a:r>
              <a:rPr lang="en-US" sz="2400" dirty="0" smtClean="0"/>
              <a:t>We have derived (first order) relation between parameters in PDE model and the RWM: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>
                <a:solidFill>
                  <a:srgbClr val="FF0000"/>
                </a:solidFill>
              </a:rPr>
              <a:t>3b) </a:t>
            </a:r>
            <a:r>
              <a:rPr lang="en-US" sz="2400" dirty="0" smtClean="0"/>
              <a:t>We have constructed (first order) local boundary conditions that can be calculated “on the fly”: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Above illustrated in 2D, generalized to any dimension.</a:t>
            </a:r>
            <a:endParaRPr lang="en-US" sz="24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197" name="Platshållare för datum 4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A55B4B1-5C27-3040-BB8F-7AEF02CC966A}" type="datetime1">
              <a:rPr lang="sv-SE">
                <a:cs typeface="Arial" charset="0"/>
              </a:rPr>
              <a:pPr eaLnBrk="1" hangingPunct="1"/>
              <a:t>2019-09-30</a:t>
            </a:fld>
            <a:endParaRPr lang="sv-SE">
              <a:cs typeface="Arial" charset="0"/>
            </a:endParaRPr>
          </a:p>
        </p:txBody>
      </p:sp>
      <p:sp>
        <p:nvSpPr>
          <p:cNvPr id="8198" name="Platshållare för bildnummer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D761087-326B-2345-8DDC-C74E05AC7582}" type="slidenum">
              <a:rPr lang="sv-SE">
                <a:cs typeface="Arial" charset="0"/>
              </a:rPr>
              <a:pPr eaLnBrk="1" hangingPunct="1"/>
              <a:t>12</a:t>
            </a:fld>
            <a:endParaRPr lang="sv-SE">
              <a:cs typeface="Arial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999" y="868589"/>
            <a:ext cx="4253374" cy="768577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686" y="2608460"/>
            <a:ext cx="5910944" cy="339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5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322" name="Text Box 2"/>
          <p:cNvSpPr txBox="1">
            <a:spLocks noChangeArrowheads="1"/>
          </p:cNvSpPr>
          <p:nvPr/>
        </p:nvSpPr>
        <p:spPr bwMode="auto">
          <a:xfrm>
            <a:off x="2211267" y="5854212"/>
            <a:ext cx="5278315" cy="944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sv-SE" sz="2769">
                <a:solidFill>
                  <a:srgbClr val="0000FF"/>
                </a:solidFill>
              </a:rPr>
              <a:t/>
            </a:r>
            <a:br>
              <a:rPr lang="en-US" altLang="sv-SE" sz="2769">
                <a:solidFill>
                  <a:srgbClr val="0000FF"/>
                </a:solidFill>
              </a:rPr>
            </a:br>
            <a:endParaRPr lang="en-US" altLang="sv-SE" sz="2769">
              <a:solidFill>
                <a:srgbClr val="0000FF"/>
              </a:solidFill>
            </a:endParaRPr>
          </a:p>
        </p:txBody>
      </p:sp>
      <p:pic>
        <p:nvPicPr>
          <p:cNvPr id="1336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408" y="2196210"/>
            <a:ext cx="4768362" cy="366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3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9" y="2196210"/>
            <a:ext cx="3577212" cy="352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ubrik 3"/>
          <p:cNvSpPr txBox="1">
            <a:spLocks/>
          </p:cNvSpPr>
          <p:nvPr/>
        </p:nvSpPr>
        <p:spPr>
          <a:xfrm>
            <a:off x="326572" y="378052"/>
            <a:ext cx="7467600" cy="1143000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lnSpc>
                <a:spcPts val="3438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4A96CD"/>
                </a:solidFill>
                <a:latin typeface="Arial" pitchFamily="34" charset="0"/>
                <a:ea typeface="ＭＳ Ｐゴシック" pitchFamily="68" charset="-128"/>
                <a:cs typeface="Arial" pitchFamily="34" charset="0"/>
              </a:defRPr>
            </a:lvl1pPr>
            <a:lvl2pPr algn="l" defTabSz="457200" rtl="0" eaLnBrk="1" fontAlgn="base" hangingPunct="1">
              <a:lnSpc>
                <a:spcPts val="3438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68" charset="-128"/>
                <a:cs typeface="Arial" charset="0"/>
              </a:defRPr>
            </a:lvl2pPr>
            <a:lvl3pPr algn="l" defTabSz="457200" rtl="0" eaLnBrk="1" fontAlgn="base" hangingPunct="1">
              <a:lnSpc>
                <a:spcPts val="3438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68" charset="-128"/>
                <a:cs typeface="Arial" charset="0"/>
              </a:defRPr>
            </a:lvl3pPr>
            <a:lvl4pPr algn="l" defTabSz="457200" rtl="0" eaLnBrk="1" fontAlgn="base" hangingPunct="1">
              <a:lnSpc>
                <a:spcPts val="3438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68" charset="-128"/>
                <a:cs typeface="Arial" charset="0"/>
              </a:defRPr>
            </a:lvl4pPr>
            <a:lvl5pPr algn="l" defTabSz="457200" rtl="0" eaLnBrk="1" fontAlgn="base" hangingPunct="1">
              <a:lnSpc>
                <a:spcPts val="3438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68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rade Gothic LT Std Bold" pitchFamily="68" charset="0"/>
                <a:ea typeface="ＭＳ Ｐゴシック" pitchFamily="68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rade Gothic LT Std Bold" pitchFamily="68" charset="0"/>
                <a:ea typeface="ＭＳ Ｐゴシック" pitchFamily="68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rade Gothic LT Std Bold" pitchFamily="68" charset="0"/>
                <a:ea typeface="ＭＳ Ｐゴシック" pitchFamily="68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rade Gothic LT Std Bold" pitchFamily="68" charset="0"/>
                <a:ea typeface="ＭＳ Ｐゴシック" pitchFamily="68" charset="-128"/>
              </a:defRPr>
            </a:lvl9pPr>
          </a:lstStyle>
          <a:p>
            <a:r>
              <a:rPr lang="en-US" dirty="0" smtClean="0"/>
              <a:t>In 2D the effects of ‘digitalization’ is easy to illustrate and quantify: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285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tshållare för bild 1"/>
          <p:cNvSpPr>
            <a:spLocks noGrp="1" noTextEdit="1"/>
          </p:cNvSpPr>
          <p:nvPr>
            <p:ph type="pic" sz="quarter" idx="13"/>
          </p:nvPr>
        </p:nvSpPr>
        <p:spPr>
          <a:xfrm>
            <a:off x="914400" y="1600200"/>
            <a:ext cx="7315200" cy="4300538"/>
          </a:xfrm>
        </p:spPr>
      </p:sp>
      <p:sp>
        <p:nvSpPr>
          <p:cNvPr id="9219" name="Platshållare för datum 2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69D8D43-2565-434E-BC3D-8F7A89AD7E61}" type="datetime1">
              <a:rPr lang="sv-SE">
                <a:cs typeface="Arial" charset="0"/>
              </a:rPr>
              <a:pPr eaLnBrk="1" hangingPunct="1"/>
              <a:t>2019-09-30</a:t>
            </a:fld>
            <a:endParaRPr lang="sv-SE">
              <a:cs typeface="Arial" charset="0"/>
            </a:endParaRPr>
          </a:p>
        </p:txBody>
      </p:sp>
      <p:sp>
        <p:nvSpPr>
          <p:cNvPr id="9220" name="Platshållare för bildnummer 3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4F34AF2-DE9D-9C40-A7F3-DB552EC35CC4}" type="slidenum">
              <a:rPr lang="sv-SE">
                <a:cs typeface="Arial" charset="0"/>
              </a:rPr>
              <a:pPr eaLnBrk="1" hangingPunct="1"/>
              <a:t>14</a:t>
            </a:fld>
            <a:endParaRPr lang="sv-SE">
              <a:cs typeface="Arial" charset="0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457200" y="312924"/>
            <a:ext cx="7208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42265" algn="just">
              <a:spcAft>
                <a:spcPts val="3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Comparative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FEM simulations in 2D. </a:t>
            </a:r>
            <a:endParaRPr lang="sv-SE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771" y="3100872"/>
            <a:ext cx="3725384" cy="3752643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78" y="1202927"/>
            <a:ext cx="8774349" cy="177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7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7" y="883329"/>
            <a:ext cx="8971767" cy="1724217"/>
          </a:xfrm>
          <a:prstGeom prst="rect">
            <a:avLst/>
          </a:prstGeom>
        </p:spPr>
      </p:pic>
      <p:sp>
        <p:nvSpPr>
          <p:cNvPr id="9218" name="Platshållare för bild 1"/>
          <p:cNvSpPr>
            <a:spLocks noGrp="1" noTextEdit="1"/>
          </p:cNvSpPr>
          <p:nvPr>
            <p:ph type="pic" sz="quarter" idx="13"/>
          </p:nvPr>
        </p:nvSpPr>
        <p:spPr>
          <a:xfrm>
            <a:off x="914400" y="1600200"/>
            <a:ext cx="7315200" cy="4300538"/>
          </a:xfrm>
        </p:spPr>
      </p:sp>
      <p:sp>
        <p:nvSpPr>
          <p:cNvPr id="9219" name="Platshållare för datum 2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69D8D43-2565-434E-BC3D-8F7A89AD7E61}" type="datetime1">
              <a:rPr lang="sv-SE">
                <a:cs typeface="Arial" charset="0"/>
              </a:rPr>
              <a:pPr eaLnBrk="1" hangingPunct="1"/>
              <a:t>2019-09-30</a:t>
            </a:fld>
            <a:endParaRPr lang="sv-SE">
              <a:cs typeface="Arial" charset="0"/>
            </a:endParaRPr>
          </a:p>
        </p:txBody>
      </p:sp>
      <p:sp>
        <p:nvSpPr>
          <p:cNvPr id="9220" name="Platshållare för bildnummer 3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4F34AF2-DE9D-9C40-A7F3-DB552EC35CC4}" type="slidenum">
              <a:rPr lang="sv-SE">
                <a:cs typeface="Arial" charset="0"/>
              </a:rPr>
              <a:pPr eaLnBrk="1" hangingPunct="1"/>
              <a:t>15</a:t>
            </a:fld>
            <a:endParaRPr lang="sv-SE">
              <a:cs typeface="Arial" charset="0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-163286" y="269380"/>
            <a:ext cx="80866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265" algn="just">
              <a:spcAft>
                <a:spcPts val="3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Comparison with analytic formulae: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Ball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sv-SE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4" y="2568157"/>
            <a:ext cx="9033782" cy="430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3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tshållare för bild 1"/>
          <p:cNvSpPr>
            <a:spLocks noGrp="1" noTextEdit="1"/>
          </p:cNvSpPr>
          <p:nvPr>
            <p:ph type="pic" sz="quarter" idx="13"/>
          </p:nvPr>
        </p:nvSpPr>
        <p:spPr>
          <a:xfrm>
            <a:off x="914400" y="1600200"/>
            <a:ext cx="7315200" cy="4300538"/>
          </a:xfrm>
        </p:spPr>
      </p:sp>
      <p:sp>
        <p:nvSpPr>
          <p:cNvPr id="9219" name="Platshållare för datum 2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69D8D43-2565-434E-BC3D-8F7A89AD7E61}" type="datetime1">
              <a:rPr lang="sv-SE">
                <a:cs typeface="Arial" charset="0"/>
              </a:rPr>
              <a:pPr eaLnBrk="1" hangingPunct="1"/>
              <a:t>2019-09-30</a:t>
            </a:fld>
            <a:endParaRPr lang="sv-SE">
              <a:cs typeface="Arial" charset="0"/>
            </a:endParaRPr>
          </a:p>
        </p:txBody>
      </p:sp>
      <p:sp>
        <p:nvSpPr>
          <p:cNvPr id="9220" name="Platshållare för bildnummer 3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4F34AF2-DE9D-9C40-A7F3-DB552EC35CC4}" type="slidenum">
              <a:rPr lang="sv-SE">
                <a:cs typeface="Arial" charset="0"/>
              </a:rPr>
              <a:pPr eaLnBrk="1" hangingPunct="1"/>
              <a:t>16</a:t>
            </a:fld>
            <a:endParaRPr lang="sv-SE">
              <a:cs typeface="Arial" charset="0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-195942" y="312924"/>
            <a:ext cx="8276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265" algn="just">
              <a:spcAft>
                <a:spcPts val="3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Comparison with analytic formulae: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Cube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sv-SE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78" y="930348"/>
            <a:ext cx="8815758" cy="1583919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22" y="2535957"/>
            <a:ext cx="8906555" cy="42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ubrik 3"/>
          <p:cNvSpPr>
            <a:spLocks noGrp="1"/>
          </p:cNvSpPr>
          <p:nvPr>
            <p:ph type="title"/>
          </p:nvPr>
        </p:nvSpPr>
        <p:spPr>
          <a:xfrm>
            <a:off x="326572" y="378052"/>
            <a:ext cx="7467600" cy="1143000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imulations </a:t>
            </a:r>
            <a:r>
              <a:rPr lang="en-US" dirty="0"/>
              <a:t>on 3D tomography </a:t>
            </a:r>
            <a:r>
              <a:rPr lang="en-US" dirty="0" smtClean="0"/>
              <a:t>images</a:t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chalk with a size in the order of 10</a:t>
            </a:r>
            <a:r>
              <a:rPr lang="en-US" baseline="30000" dirty="0"/>
              <a:t>3</a:t>
            </a:r>
            <a:r>
              <a:rPr lang="en-US" dirty="0"/>
              <a:t>×10</a:t>
            </a:r>
            <a:r>
              <a:rPr lang="en-US" baseline="30000" dirty="0"/>
              <a:t>3</a:t>
            </a:r>
            <a:r>
              <a:rPr lang="en-US" dirty="0"/>
              <a:t>×10</a:t>
            </a:r>
            <a:r>
              <a:rPr lang="en-US" baseline="30000" dirty="0"/>
              <a:t>3</a:t>
            </a:r>
            <a:r>
              <a:rPr lang="en-US" dirty="0"/>
              <a:t> voxels and resolution </a:t>
            </a:r>
            <a:r>
              <a:rPr lang="en-US" dirty="0" smtClean="0"/>
              <a:t>10 nm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197" name="Platshållare för datum 4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A55B4B1-5C27-3040-BB8F-7AEF02CC966A}" type="datetime1">
              <a:rPr lang="sv-SE">
                <a:cs typeface="Arial" charset="0"/>
              </a:rPr>
              <a:pPr eaLnBrk="1" hangingPunct="1"/>
              <a:t>2019-09-30</a:t>
            </a:fld>
            <a:endParaRPr lang="sv-SE">
              <a:cs typeface="Arial" charset="0"/>
            </a:endParaRPr>
          </a:p>
        </p:txBody>
      </p:sp>
      <p:sp>
        <p:nvSpPr>
          <p:cNvPr id="8198" name="Platshållare för bildnummer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D761087-326B-2345-8DDC-C74E05AC7582}" type="slidenum">
              <a:rPr lang="sv-SE">
                <a:cs typeface="Arial" charset="0"/>
              </a:rPr>
              <a:pPr eaLnBrk="1" hangingPunct="1"/>
              <a:t>17</a:t>
            </a:fld>
            <a:endParaRPr lang="sv-SE">
              <a:cs typeface="Arial" charset="0"/>
            </a:endParaRPr>
          </a:p>
        </p:txBody>
      </p:sp>
      <p:sp>
        <p:nvSpPr>
          <p:cNvPr id="10" name="Rubrik 3"/>
          <p:cNvSpPr txBox="1">
            <a:spLocks/>
          </p:cNvSpPr>
          <p:nvPr/>
        </p:nvSpPr>
        <p:spPr bwMode="auto">
          <a:xfrm>
            <a:off x="1915886" y="6173788"/>
            <a:ext cx="74676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ts val="3438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4A96CD"/>
                </a:solidFill>
                <a:latin typeface="Arial" pitchFamily="34" charset="0"/>
                <a:ea typeface="ＭＳ Ｐゴシック" pitchFamily="68" charset="-128"/>
                <a:cs typeface="Arial" pitchFamily="34" charset="0"/>
              </a:defRPr>
            </a:lvl1pPr>
            <a:lvl2pPr algn="l" defTabSz="457200" rtl="0" eaLnBrk="1" fontAlgn="base" hangingPunct="1">
              <a:lnSpc>
                <a:spcPts val="3438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68" charset="-128"/>
                <a:cs typeface="Arial" charset="0"/>
              </a:defRPr>
            </a:lvl2pPr>
            <a:lvl3pPr algn="l" defTabSz="457200" rtl="0" eaLnBrk="1" fontAlgn="base" hangingPunct="1">
              <a:lnSpc>
                <a:spcPts val="3438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68" charset="-128"/>
                <a:cs typeface="Arial" charset="0"/>
              </a:defRPr>
            </a:lvl3pPr>
            <a:lvl4pPr algn="l" defTabSz="457200" rtl="0" eaLnBrk="1" fontAlgn="base" hangingPunct="1">
              <a:lnSpc>
                <a:spcPts val="3438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68" charset="-128"/>
                <a:cs typeface="Arial" charset="0"/>
              </a:defRPr>
            </a:lvl4pPr>
            <a:lvl5pPr algn="l" defTabSz="457200" rtl="0" eaLnBrk="1" fontAlgn="base" hangingPunct="1">
              <a:lnSpc>
                <a:spcPts val="3438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68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rade Gothic LT Std Bold" pitchFamily="68" charset="0"/>
                <a:ea typeface="ＭＳ Ｐゴシック" pitchFamily="68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rade Gothic LT Std Bold" pitchFamily="68" charset="0"/>
                <a:ea typeface="ＭＳ Ｐゴシック" pitchFamily="68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rade Gothic LT Std Bold" pitchFamily="68" charset="0"/>
                <a:ea typeface="ＭＳ Ｐゴシック" pitchFamily="68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rade Gothic LT Std Bold" pitchFamily="68" charset="0"/>
                <a:ea typeface="ＭＳ Ｐゴシック" pitchFamily="68" charset="-128"/>
              </a:defRPr>
            </a:lvl9pPr>
          </a:lstStyle>
          <a:p>
            <a:r>
              <a:rPr lang="en-US" dirty="0" smtClean="0"/>
              <a:t> 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07" y="2003354"/>
            <a:ext cx="8873113" cy="4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6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ubrik 3"/>
          <p:cNvSpPr>
            <a:spLocks noGrp="1"/>
          </p:cNvSpPr>
          <p:nvPr>
            <p:ph type="title"/>
          </p:nvPr>
        </p:nvSpPr>
        <p:spPr>
          <a:xfrm>
            <a:off x="326572" y="378052"/>
            <a:ext cx="7467600" cy="1143000"/>
          </a:xfrm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197" name="Platshållare för datum 4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A55B4B1-5C27-3040-BB8F-7AEF02CC966A}" type="datetime1">
              <a:rPr lang="sv-SE">
                <a:cs typeface="Arial" charset="0"/>
              </a:rPr>
              <a:pPr eaLnBrk="1" hangingPunct="1"/>
              <a:t>2019-09-30</a:t>
            </a:fld>
            <a:endParaRPr lang="sv-SE">
              <a:cs typeface="Arial" charset="0"/>
            </a:endParaRPr>
          </a:p>
        </p:txBody>
      </p:sp>
      <p:sp>
        <p:nvSpPr>
          <p:cNvPr id="8198" name="Platshållare för bildnummer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D761087-326B-2345-8DDC-C74E05AC7582}" type="slidenum">
              <a:rPr lang="sv-SE">
                <a:cs typeface="Arial" charset="0"/>
              </a:rPr>
              <a:pPr eaLnBrk="1" hangingPunct="1"/>
              <a:t>18</a:t>
            </a:fld>
            <a:endParaRPr lang="sv-SE">
              <a:cs typeface="Arial" charset="0"/>
            </a:endParaRPr>
          </a:p>
        </p:txBody>
      </p:sp>
      <p:sp>
        <p:nvSpPr>
          <p:cNvPr id="10" name="Rubrik 3"/>
          <p:cNvSpPr txBox="1">
            <a:spLocks/>
          </p:cNvSpPr>
          <p:nvPr/>
        </p:nvSpPr>
        <p:spPr bwMode="auto">
          <a:xfrm>
            <a:off x="1915886" y="6173788"/>
            <a:ext cx="74676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ts val="3438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4A96CD"/>
                </a:solidFill>
                <a:latin typeface="Arial" pitchFamily="34" charset="0"/>
                <a:ea typeface="ＭＳ Ｐゴシック" pitchFamily="68" charset="-128"/>
                <a:cs typeface="Arial" pitchFamily="34" charset="0"/>
              </a:defRPr>
            </a:lvl1pPr>
            <a:lvl2pPr algn="l" defTabSz="457200" rtl="0" eaLnBrk="1" fontAlgn="base" hangingPunct="1">
              <a:lnSpc>
                <a:spcPts val="3438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68" charset="-128"/>
                <a:cs typeface="Arial" charset="0"/>
              </a:defRPr>
            </a:lvl2pPr>
            <a:lvl3pPr algn="l" defTabSz="457200" rtl="0" eaLnBrk="1" fontAlgn="base" hangingPunct="1">
              <a:lnSpc>
                <a:spcPts val="3438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68" charset="-128"/>
                <a:cs typeface="Arial" charset="0"/>
              </a:defRPr>
            </a:lvl3pPr>
            <a:lvl4pPr algn="l" defTabSz="457200" rtl="0" eaLnBrk="1" fontAlgn="base" hangingPunct="1">
              <a:lnSpc>
                <a:spcPts val="3438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68" charset="-128"/>
                <a:cs typeface="Arial" charset="0"/>
              </a:defRPr>
            </a:lvl4pPr>
            <a:lvl5pPr algn="l" defTabSz="457200" rtl="0" eaLnBrk="1" fontAlgn="base" hangingPunct="1">
              <a:lnSpc>
                <a:spcPts val="3438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68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rade Gothic LT Std Bold" pitchFamily="68" charset="0"/>
                <a:ea typeface="ＭＳ Ｐゴシック" pitchFamily="68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rade Gothic LT Std Bold" pitchFamily="68" charset="0"/>
                <a:ea typeface="ＭＳ Ｐゴシック" pitchFamily="68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rade Gothic LT Std Bold" pitchFamily="68" charset="0"/>
                <a:ea typeface="ＭＳ Ｐゴシック" pitchFamily="68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rade Gothic LT Std Bold" pitchFamily="68" charset="0"/>
                <a:ea typeface="ＭＳ Ｐゴシック" pitchFamily="68" charset="-128"/>
              </a:defRPr>
            </a:lvl9pPr>
          </a:lstStyle>
          <a:p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61" y="1"/>
            <a:ext cx="8542080" cy="6858000"/>
          </a:xfrm>
          <a:prstGeom prst="rect">
            <a:avLst/>
          </a:prstGeom>
        </p:spPr>
      </p:pic>
      <p:sp>
        <p:nvSpPr>
          <p:cNvPr id="8" name="Line 4"/>
          <p:cNvSpPr>
            <a:spLocks noChangeShapeType="1"/>
          </p:cNvSpPr>
          <p:nvPr/>
        </p:nvSpPr>
        <p:spPr bwMode="auto">
          <a:xfrm flipH="1">
            <a:off x="1837623" y="1056104"/>
            <a:ext cx="342253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sv-SE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 flipH="1">
            <a:off x="1469977" y="1395470"/>
            <a:ext cx="5204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sv-SE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H="1">
            <a:off x="838199" y="1753688"/>
            <a:ext cx="5270369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sv-SE"/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 flipH="1">
            <a:off x="4196862" y="2441844"/>
            <a:ext cx="359731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sv-SE"/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 flipH="1">
            <a:off x="7239786" y="2102480"/>
            <a:ext cx="144701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sv-SE"/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 flipH="1">
            <a:off x="345831" y="2422990"/>
            <a:ext cx="87022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sv-SE"/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 flipH="1">
            <a:off x="6201438" y="3431659"/>
            <a:ext cx="2485361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sv-SE"/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 flipH="1">
            <a:off x="345830" y="3752169"/>
            <a:ext cx="7855489" cy="1885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sv-SE"/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 flipH="1">
            <a:off x="345830" y="6820595"/>
            <a:ext cx="689395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sv-SE"/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 flipH="1">
            <a:off x="951503" y="6504797"/>
            <a:ext cx="773529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733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Platshållare för datum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F8276C8-9AAB-C649-8DF6-E007EB277EBF}" type="datetime1">
              <a:rPr lang="sv-SE">
                <a:cs typeface="Arial" charset="0"/>
              </a:rPr>
              <a:pPr eaLnBrk="1" hangingPunct="1"/>
              <a:t>2019-09-30</a:t>
            </a:fld>
            <a:endParaRPr lang="sv-SE">
              <a:cs typeface="Arial" charset="0"/>
            </a:endParaRPr>
          </a:p>
        </p:txBody>
      </p:sp>
      <p:sp>
        <p:nvSpPr>
          <p:cNvPr id="5125" name="Platshållare för bildnumm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EB0C404-3CC9-F945-8C4F-82B13C8E6E4A}" type="slidenum">
              <a:rPr lang="sv-SE">
                <a:cs typeface="Arial" charset="0"/>
              </a:rPr>
              <a:pPr eaLnBrk="1" hangingPunct="1"/>
              <a:t>19</a:t>
            </a:fld>
            <a:endParaRPr lang="sv-SE">
              <a:cs typeface="Arial" charset="0"/>
            </a:endParaRPr>
          </a:p>
        </p:txBody>
      </p:sp>
      <p:sp>
        <p:nvSpPr>
          <p:cNvPr id="4" name="Underrubrik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2809979" y="180622"/>
            <a:ext cx="37432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>
                <a:solidFill>
                  <a:srgbClr val="FF0000"/>
                </a:solidFill>
              </a:rPr>
              <a:t>Stefan-problem</a:t>
            </a:r>
            <a:endParaRPr lang="sv-SE" sz="2800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823" y="695554"/>
            <a:ext cx="7753524" cy="6162446"/>
          </a:xfrm>
          <a:prstGeom prst="rect">
            <a:avLst/>
          </a:prstGeom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809979" y="5496128"/>
            <a:ext cx="12981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068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ubrik 3"/>
          <p:cNvSpPr>
            <a:spLocks noGrp="1"/>
          </p:cNvSpPr>
          <p:nvPr>
            <p:ph type="title"/>
          </p:nvPr>
        </p:nvSpPr>
        <p:spPr>
          <a:xfrm>
            <a:off x="326572" y="378052"/>
            <a:ext cx="74676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Why did I start with this research…</a:t>
            </a:r>
            <a:br>
              <a:rPr lang="en-US" dirty="0" smtClean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Background: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197" name="Platshållare för datum 4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A55B4B1-5C27-3040-BB8F-7AEF02CC966A}" type="datetime1">
              <a:rPr lang="sv-SE">
                <a:cs typeface="Arial" charset="0"/>
              </a:rPr>
              <a:pPr eaLnBrk="1" hangingPunct="1"/>
              <a:t>2019-09-30</a:t>
            </a:fld>
            <a:endParaRPr lang="sv-SE">
              <a:cs typeface="Arial" charset="0"/>
            </a:endParaRPr>
          </a:p>
        </p:txBody>
      </p:sp>
      <p:sp>
        <p:nvSpPr>
          <p:cNvPr id="8198" name="Platshållare för bildnummer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D761087-326B-2345-8DDC-C74E05AC7582}" type="slidenum">
              <a:rPr lang="sv-SE">
                <a:cs typeface="Arial" charset="0"/>
              </a:rPr>
              <a:pPr eaLnBrk="1" hangingPunct="1"/>
              <a:t>2</a:t>
            </a:fld>
            <a:endParaRPr lang="sv-SE">
              <a:cs typeface="Arial" charset="0"/>
            </a:endParaRPr>
          </a:p>
        </p:txBody>
      </p:sp>
      <p:sp>
        <p:nvSpPr>
          <p:cNvPr id="10" name="Rubrik 3"/>
          <p:cNvSpPr txBox="1">
            <a:spLocks/>
          </p:cNvSpPr>
          <p:nvPr/>
        </p:nvSpPr>
        <p:spPr bwMode="auto">
          <a:xfrm>
            <a:off x="1915886" y="6173788"/>
            <a:ext cx="74676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ts val="3438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4A96CD"/>
                </a:solidFill>
                <a:latin typeface="Arial" pitchFamily="34" charset="0"/>
                <a:ea typeface="ＭＳ Ｐゴシック" pitchFamily="68" charset="-128"/>
                <a:cs typeface="Arial" pitchFamily="34" charset="0"/>
              </a:defRPr>
            </a:lvl1pPr>
            <a:lvl2pPr algn="l" defTabSz="457200" rtl="0" eaLnBrk="1" fontAlgn="base" hangingPunct="1">
              <a:lnSpc>
                <a:spcPts val="3438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68" charset="-128"/>
                <a:cs typeface="Arial" charset="0"/>
              </a:defRPr>
            </a:lvl2pPr>
            <a:lvl3pPr algn="l" defTabSz="457200" rtl="0" eaLnBrk="1" fontAlgn="base" hangingPunct="1">
              <a:lnSpc>
                <a:spcPts val="3438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68" charset="-128"/>
                <a:cs typeface="Arial" charset="0"/>
              </a:defRPr>
            </a:lvl3pPr>
            <a:lvl4pPr algn="l" defTabSz="457200" rtl="0" eaLnBrk="1" fontAlgn="base" hangingPunct="1">
              <a:lnSpc>
                <a:spcPts val="3438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68" charset="-128"/>
                <a:cs typeface="Arial" charset="0"/>
              </a:defRPr>
            </a:lvl4pPr>
            <a:lvl5pPr algn="l" defTabSz="457200" rtl="0" eaLnBrk="1" fontAlgn="base" hangingPunct="1">
              <a:lnSpc>
                <a:spcPts val="3438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68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rade Gothic LT Std Bold" pitchFamily="68" charset="0"/>
                <a:ea typeface="ＭＳ Ｐゴシック" pitchFamily="68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rade Gothic LT Std Bold" pitchFamily="68" charset="0"/>
                <a:ea typeface="ＭＳ Ｐゴシック" pitchFamily="68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rade Gothic LT Std Bold" pitchFamily="68" charset="0"/>
                <a:ea typeface="ＭＳ Ｐゴシック" pitchFamily="68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rade Gothic LT Std Bold" pitchFamily="68" charset="0"/>
                <a:ea typeface="ＭＳ Ｐゴシック" pitchFamily="68" charset="-128"/>
              </a:defRPr>
            </a:lvl9pPr>
          </a:lstStyle>
          <a:p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67746"/>
            <a:ext cx="5475664" cy="1417389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74069"/>
            <a:ext cx="8493552" cy="2981495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679" y="4701172"/>
            <a:ext cx="3542321" cy="2156828"/>
          </a:xfrm>
          <a:prstGeom prst="rect">
            <a:avLst/>
          </a:prstGeom>
        </p:spPr>
      </p:pic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2278627" y="5217314"/>
            <a:ext cx="255732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sv-SE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5601679" y="4962790"/>
            <a:ext cx="90658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sv-SE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7925282" y="4811961"/>
            <a:ext cx="121871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377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Platshållare för datum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F8276C8-9AAB-C649-8DF6-E007EB277EBF}" type="datetime1">
              <a:rPr lang="sv-SE">
                <a:cs typeface="Arial" charset="0"/>
              </a:rPr>
              <a:pPr eaLnBrk="1" hangingPunct="1"/>
              <a:t>2019-09-30</a:t>
            </a:fld>
            <a:endParaRPr lang="sv-SE">
              <a:cs typeface="Arial" charset="0"/>
            </a:endParaRPr>
          </a:p>
        </p:txBody>
      </p:sp>
      <p:sp>
        <p:nvSpPr>
          <p:cNvPr id="5125" name="Platshållare för bildnumm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EB0C404-3CC9-F945-8C4F-82B13C8E6E4A}" type="slidenum">
              <a:rPr lang="sv-SE">
                <a:cs typeface="Arial" charset="0"/>
              </a:rPr>
              <a:pPr eaLnBrk="1" hangingPunct="1"/>
              <a:t>20</a:t>
            </a:fld>
            <a:endParaRPr lang="sv-SE">
              <a:cs typeface="Arial" charset="0"/>
            </a:endParaRPr>
          </a:p>
        </p:txBody>
      </p:sp>
      <p:sp>
        <p:nvSpPr>
          <p:cNvPr id="4" name="Underrubrik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8357"/>
            <a:ext cx="9144000" cy="5201285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2809979" y="180622"/>
            <a:ext cx="37432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>
                <a:solidFill>
                  <a:srgbClr val="FF0000"/>
                </a:solidFill>
              </a:rPr>
              <a:t>Stefan-problem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02886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311700" y="1302275"/>
            <a:ext cx="8520600" cy="6234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" dirty="0" smtClean="0"/>
              <a:t>Modelling of the moving boundary</a:t>
            </a:r>
            <a:endParaRPr dirty="0"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75414" y="2009725"/>
            <a:ext cx="8756886" cy="34164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Aft>
                <a:spcPts val="1600"/>
              </a:spcAft>
              <a:buClr>
                <a:schemeClr val="dk2"/>
              </a:buClr>
              <a:buSzPts val="1100"/>
              <a:buNone/>
            </a:pPr>
            <a:r>
              <a:rPr lang="en" dirty="0" smtClean="0"/>
              <a:t>Each walker carries an amount of heat that moves the boundary a step ∆s</a:t>
            </a:r>
            <a:r>
              <a:rPr lang="en" dirty="0"/>
              <a:t>.</a:t>
            </a:r>
            <a:endParaRPr dirty="0"/>
          </a:p>
        </p:txBody>
      </p:sp>
      <p:pic>
        <p:nvPicPr>
          <p:cNvPr id="116" name="Google Shape;116;p20"/>
          <p:cNvPicPr preferRelativeResize="0"/>
          <p:nvPr/>
        </p:nvPicPr>
        <p:blipFill rotWithShape="1">
          <a:blip r:embed="rId3">
            <a:alphaModFix/>
          </a:blip>
          <a:srcRect l="31810" t="31924" r="19631" b="35338"/>
          <a:stretch/>
        </p:blipFill>
        <p:spPr>
          <a:xfrm>
            <a:off x="578451" y="2328422"/>
            <a:ext cx="3670348" cy="2589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 rotWithShape="1">
          <a:blip r:embed="rId4">
            <a:alphaModFix/>
          </a:blip>
          <a:srcRect l="31949" t="29849" r="20455" b="62310"/>
          <a:stretch/>
        </p:blipFill>
        <p:spPr>
          <a:xfrm>
            <a:off x="728701" y="4647051"/>
            <a:ext cx="3400239" cy="589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 rotWithShape="1">
          <a:blip r:embed="rId5">
            <a:alphaModFix/>
          </a:blip>
          <a:srcRect l="32227" t="32324" r="20042" b="19394"/>
          <a:stretch/>
        </p:blipFill>
        <p:spPr>
          <a:xfrm>
            <a:off x="5256701" y="2102177"/>
            <a:ext cx="2237608" cy="2455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 rotWithShape="1">
          <a:blip r:embed="rId6">
            <a:alphaModFix/>
          </a:blip>
          <a:srcRect l="15992" t="27787" r="10141" b="65333"/>
          <a:stretch/>
        </p:blipFill>
        <p:spPr>
          <a:xfrm>
            <a:off x="4535026" y="4647051"/>
            <a:ext cx="4447524" cy="477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 rotWithShape="1">
          <a:blip r:embed="rId6">
            <a:alphaModFix/>
          </a:blip>
          <a:srcRect l="16678" t="39725" r="9454" b="49133"/>
          <a:stretch/>
        </p:blipFill>
        <p:spPr>
          <a:xfrm>
            <a:off x="449526" y="5208250"/>
            <a:ext cx="4207315" cy="721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 rotWithShape="1">
          <a:blip r:embed="rId7">
            <a:alphaModFix/>
          </a:blip>
          <a:srcRect l="33531" t="31224" r="36688" b="50618"/>
          <a:stretch/>
        </p:blipFill>
        <p:spPr>
          <a:xfrm>
            <a:off x="5345149" y="5070674"/>
            <a:ext cx="2149159" cy="114158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ktangel 9"/>
          <p:cNvSpPr/>
          <p:nvPr/>
        </p:nvSpPr>
        <p:spPr>
          <a:xfrm>
            <a:off x="2809979" y="180622"/>
            <a:ext cx="37432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>
                <a:solidFill>
                  <a:srgbClr val="FF0000"/>
                </a:solidFill>
              </a:rPr>
              <a:t>Stefan-problem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80279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Platshållare för datum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F8276C8-9AAB-C649-8DF6-E007EB277EBF}" type="datetime1">
              <a:rPr lang="sv-SE">
                <a:cs typeface="Arial" charset="0"/>
              </a:rPr>
              <a:pPr eaLnBrk="1" hangingPunct="1"/>
              <a:t>2019-09-30</a:t>
            </a:fld>
            <a:endParaRPr lang="sv-SE">
              <a:cs typeface="Arial" charset="0"/>
            </a:endParaRPr>
          </a:p>
        </p:txBody>
      </p:sp>
      <p:sp>
        <p:nvSpPr>
          <p:cNvPr id="5125" name="Platshållare för bildnumm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EB0C404-3CC9-F945-8C4F-82B13C8E6E4A}" type="slidenum">
              <a:rPr lang="sv-SE">
                <a:cs typeface="Arial" charset="0"/>
              </a:rPr>
              <a:pPr eaLnBrk="1" hangingPunct="1"/>
              <a:t>22</a:t>
            </a:fld>
            <a:endParaRPr lang="sv-SE">
              <a:cs typeface="Arial" charset="0"/>
            </a:endParaRPr>
          </a:p>
        </p:txBody>
      </p:sp>
      <p:sp>
        <p:nvSpPr>
          <p:cNvPr id="4" name="Underrubrik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Rektangel 2"/>
          <p:cNvSpPr/>
          <p:nvPr/>
        </p:nvSpPr>
        <p:spPr>
          <a:xfrm>
            <a:off x="76205" y="0"/>
            <a:ext cx="37432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>
                <a:solidFill>
                  <a:srgbClr val="FF0000"/>
                </a:solidFill>
              </a:rPr>
              <a:t>Stefan-problem</a:t>
            </a:r>
            <a:endParaRPr lang="sv-SE" sz="28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403" y="0"/>
            <a:ext cx="6093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0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>
            <a:off x="311700" y="1302275"/>
            <a:ext cx="8520600" cy="6234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" dirty="0" smtClean="0"/>
              <a:t>Results for BC: </a:t>
            </a:r>
            <a:r>
              <a:rPr lang="en" dirty="0"/>
              <a:t>e^t-1</a:t>
            </a:r>
            <a:endParaRPr dirty="0"/>
          </a:p>
        </p:txBody>
      </p:sp>
      <p:pic>
        <p:nvPicPr>
          <p:cNvPr id="157" name="Google Shape;15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701" y="2180600"/>
            <a:ext cx="3544551" cy="265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9251" y="2365119"/>
            <a:ext cx="3345675" cy="250925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>
            <a:off x="0" y="2009724"/>
            <a:ext cx="9078012" cy="3900881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60" name="Google Shape;160;p24"/>
          <p:cNvPicPr preferRelativeResize="0"/>
          <p:nvPr/>
        </p:nvPicPr>
        <p:blipFill rotWithShape="1">
          <a:blip r:embed="rId5">
            <a:alphaModFix/>
          </a:blip>
          <a:srcRect l="30162" t="27234" r="41214" b="33578"/>
          <a:stretch/>
        </p:blipFill>
        <p:spPr>
          <a:xfrm>
            <a:off x="6984675" y="1748825"/>
            <a:ext cx="2258350" cy="309174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4"/>
          <p:cNvSpPr txBox="1"/>
          <p:nvPr/>
        </p:nvSpPr>
        <p:spPr>
          <a:xfrm>
            <a:off x="8030305" y="2907154"/>
            <a:ext cx="727495" cy="38514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reflection stA="0" dist="38100" dir="5400000" fadeDir="5400012" sy="-100000" algn="bl" rotWithShape="0"/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e^t-1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2" name="Google Shape;162;p24"/>
          <p:cNvSpPr/>
          <p:nvPr/>
        </p:nvSpPr>
        <p:spPr>
          <a:xfrm>
            <a:off x="7407500" y="3031150"/>
            <a:ext cx="1294800" cy="2580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9" name="Rektangel 8"/>
          <p:cNvSpPr/>
          <p:nvPr/>
        </p:nvSpPr>
        <p:spPr>
          <a:xfrm>
            <a:off x="3158770" y="523220"/>
            <a:ext cx="37432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>
                <a:solidFill>
                  <a:srgbClr val="FF0000"/>
                </a:solidFill>
              </a:rPr>
              <a:t>Stefan-problem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69316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Platshållare för datum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F8276C8-9AAB-C649-8DF6-E007EB277EBF}" type="datetime1">
              <a:rPr lang="sv-SE">
                <a:cs typeface="Arial" charset="0"/>
              </a:rPr>
              <a:pPr eaLnBrk="1" hangingPunct="1"/>
              <a:t>2019-09-30</a:t>
            </a:fld>
            <a:endParaRPr lang="sv-SE">
              <a:cs typeface="Arial" charset="0"/>
            </a:endParaRPr>
          </a:p>
        </p:txBody>
      </p:sp>
      <p:sp>
        <p:nvSpPr>
          <p:cNvPr id="5125" name="Platshållare för bildnumm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EB0C404-3CC9-F945-8C4F-82B13C8E6E4A}" type="slidenum">
              <a:rPr lang="sv-SE">
                <a:cs typeface="Arial" charset="0"/>
              </a:rPr>
              <a:pPr eaLnBrk="1" hangingPunct="1"/>
              <a:t>24</a:t>
            </a:fld>
            <a:endParaRPr lang="sv-SE">
              <a:cs typeface="Arial" charset="0"/>
            </a:endParaRPr>
          </a:p>
        </p:txBody>
      </p:sp>
      <p:sp>
        <p:nvSpPr>
          <p:cNvPr id="4" name="Underrubrik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" y="994514"/>
            <a:ext cx="9040846" cy="3789116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2809979" y="180622"/>
            <a:ext cx="37432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>
                <a:solidFill>
                  <a:srgbClr val="FF0000"/>
                </a:solidFill>
              </a:rPr>
              <a:t>Stefan-problem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44058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707" name="Text Box 3"/>
          <p:cNvSpPr txBox="1">
            <a:spLocks noChangeArrowheads="1"/>
          </p:cNvSpPr>
          <p:nvPr/>
        </p:nvSpPr>
        <p:spPr bwMode="auto">
          <a:xfrm>
            <a:off x="0" y="16014"/>
            <a:ext cx="9144000" cy="714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1066800" indent="-609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524000" indent="-609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981200" indent="-609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438400" indent="-609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895600" indent="-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352800" indent="-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810000" indent="-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267200" indent="-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/>
            <a:r>
              <a:rPr lang="en-US" altLang="sv-SE" sz="2585" dirty="0"/>
              <a:t>	</a:t>
            </a:r>
            <a:r>
              <a:rPr lang="en-US" altLang="sv-SE" sz="5400" dirty="0">
                <a:solidFill>
                  <a:srgbClr val="0000FF"/>
                </a:solidFill>
              </a:rPr>
              <a:t>Thank you</a:t>
            </a:r>
            <a:r>
              <a:rPr lang="en-US" altLang="sv-SE" sz="5400" dirty="0" smtClean="0">
                <a:solidFill>
                  <a:srgbClr val="0000FF"/>
                </a:solidFill>
              </a:rPr>
              <a:t>!</a:t>
            </a:r>
            <a:endParaRPr lang="en-US" altLang="sv-SE" sz="54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sv-SE" sz="2800" dirty="0" smtClean="0">
                <a:solidFill>
                  <a:srgbClr val="FF0000"/>
                </a:solidFill>
              </a:rPr>
              <a:t/>
            </a:r>
            <a:br>
              <a:rPr lang="en-US" altLang="sv-SE" sz="2800" dirty="0" smtClean="0">
                <a:solidFill>
                  <a:srgbClr val="FF0000"/>
                </a:solidFill>
              </a:rPr>
            </a:br>
            <a:r>
              <a:rPr lang="en-US" altLang="sv-SE" sz="2800" dirty="0" smtClean="0">
                <a:solidFill>
                  <a:srgbClr val="FF0000"/>
                </a:solidFill>
              </a:rPr>
              <a:t>Interested to read more:</a:t>
            </a:r>
            <a:br>
              <a:rPr lang="en-US" altLang="sv-SE" sz="2800" dirty="0" smtClean="0">
                <a:solidFill>
                  <a:srgbClr val="FF0000"/>
                </a:solidFill>
              </a:rPr>
            </a:br>
            <a:r>
              <a:rPr lang="en-US" sz="2000" dirty="0" err="1"/>
              <a:t>Ögren</a:t>
            </a:r>
            <a:r>
              <a:rPr lang="en-US" sz="2000" dirty="0"/>
              <a:t>, M. (2014). </a:t>
            </a:r>
            <a:r>
              <a:rPr lang="en-US" sz="2000" dirty="0">
                <a:solidFill>
                  <a:srgbClr val="0070C0"/>
                </a:solidFill>
                <a:hlinkClick r:id="rId3" tooltip="Länk till &quot;Local boundary conditions for NMR-relaxation in digitized porous media&quot; i DIVA"/>
              </a:rPr>
              <a:t>Local boundary conditions for NMR-relaxation in digitized porous media</a:t>
            </a:r>
            <a:r>
              <a:rPr lang="en-US" sz="2000" i="1" dirty="0"/>
              <a:t>. The European Physical Journal B</a:t>
            </a:r>
            <a:r>
              <a:rPr lang="en-US" sz="2000" dirty="0"/>
              <a:t>, 87 (11), 255. 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70C0"/>
                </a:solidFill>
              </a:rPr>
              <a:t>arXiv:1312.6581</a:t>
            </a:r>
            <a:r>
              <a:rPr lang="en-US" sz="2000" dirty="0" smtClean="0"/>
              <a:t>)</a:t>
            </a:r>
          </a:p>
          <a:p>
            <a:r>
              <a:rPr lang="sv-SE" sz="2000" dirty="0" smtClean="0"/>
              <a:t>	</a:t>
            </a:r>
            <a:br>
              <a:rPr lang="sv-SE" sz="2000" dirty="0" smtClean="0"/>
            </a:br>
            <a:r>
              <a:rPr lang="sv-SE" sz="2000" dirty="0" smtClean="0"/>
              <a:t>Ögren</a:t>
            </a:r>
            <a:r>
              <a:rPr lang="sv-SE" sz="2000" dirty="0"/>
              <a:t>, M. , </a:t>
            </a:r>
            <a:r>
              <a:rPr lang="sv-SE" sz="2000" dirty="0" err="1"/>
              <a:t>Jha</a:t>
            </a:r>
            <a:r>
              <a:rPr lang="sv-SE" sz="2000" dirty="0"/>
              <a:t>, D. , </a:t>
            </a:r>
            <a:r>
              <a:rPr lang="sv-SE" sz="2000" dirty="0" err="1"/>
              <a:t>Dobberschütz</a:t>
            </a:r>
            <a:r>
              <a:rPr lang="sv-SE" sz="2000" dirty="0"/>
              <a:t>, S. , </a:t>
            </a:r>
            <a:r>
              <a:rPr lang="sv-SE" sz="2000" dirty="0" err="1"/>
              <a:t>Müter</a:t>
            </a:r>
            <a:r>
              <a:rPr lang="sv-SE" sz="2000" dirty="0"/>
              <a:t>, D. , Carlsson, M. , Gulliksson, M. , </a:t>
            </a:r>
            <a:r>
              <a:rPr lang="sv-SE" sz="2000" dirty="0" err="1"/>
              <a:t>Stipp</a:t>
            </a:r>
            <a:r>
              <a:rPr lang="sv-SE" sz="2000" dirty="0"/>
              <a:t>, S. &amp; </a:t>
            </a:r>
            <a:r>
              <a:rPr lang="sv-SE" sz="2000" dirty="0" err="1"/>
              <a:t>Sørensen</a:t>
            </a:r>
            <a:r>
              <a:rPr lang="sv-SE" sz="2000" dirty="0"/>
              <a:t>, H. (2019). </a:t>
            </a:r>
            <a:r>
              <a:rPr lang="sv-SE" sz="2000" dirty="0" err="1">
                <a:solidFill>
                  <a:srgbClr val="0070C0"/>
                </a:solidFill>
                <a:hlinkClick r:id="rId4" tooltip="Länk till &quot;Numerical simulations of NMR relaxation in chalk using local Robin boundary conditions&quot; i DIVA"/>
              </a:rPr>
              <a:t>Numerical</a:t>
            </a:r>
            <a:r>
              <a:rPr lang="sv-SE" sz="2000" dirty="0">
                <a:solidFill>
                  <a:srgbClr val="0070C0"/>
                </a:solidFill>
                <a:hlinkClick r:id="rId4" tooltip="Länk till &quot;Numerical simulations of NMR relaxation in chalk using local Robin boundary conditions&quot; i DIVA"/>
              </a:rPr>
              <a:t> simulations </a:t>
            </a:r>
            <a:r>
              <a:rPr lang="sv-SE" sz="2000" dirty="0" err="1">
                <a:solidFill>
                  <a:srgbClr val="0070C0"/>
                </a:solidFill>
                <a:hlinkClick r:id="rId4" tooltip="Länk till &quot;Numerical simulations of NMR relaxation in chalk using local Robin boundary conditions&quot; i DIVA"/>
              </a:rPr>
              <a:t>of</a:t>
            </a:r>
            <a:r>
              <a:rPr lang="sv-SE" sz="2000" dirty="0">
                <a:solidFill>
                  <a:srgbClr val="0070C0"/>
                </a:solidFill>
                <a:hlinkClick r:id="rId4" tooltip="Länk till &quot;Numerical simulations of NMR relaxation in chalk using local Robin boundary conditions&quot; i DIVA"/>
              </a:rPr>
              <a:t> NMR relaxation in </a:t>
            </a:r>
            <a:r>
              <a:rPr lang="sv-SE" sz="2000" dirty="0" err="1">
                <a:solidFill>
                  <a:srgbClr val="0070C0"/>
                </a:solidFill>
                <a:hlinkClick r:id="rId4" tooltip="Länk till &quot;Numerical simulations of NMR relaxation in chalk using local Robin boundary conditions&quot; i DIVA"/>
              </a:rPr>
              <a:t>chalk</a:t>
            </a:r>
            <a:r>
              <a:rPr lang="sv-SE" sz="2000" dirty="0">
                <a:solidFill>
                  <a:srgbClr val="0070C0"/>
                </a:solidFill>
                <a:hlinkClick r:id="rId4" tooltip="Länk till &quot;Numerical simulations of NMR relaxation in chalk using local Robin boundary conditions&quot; i DIVA"/>
              </a:rPr>
              <a:t> </a:t>
            </a:r>
            <a:r>
              <a:rPr lang="sv-SE" sz="2000" dirty="0" err="1">
                <a:solidFill>
                  <a:srgbClr val="0070C0"/>
                </a:solidFill>
                <a:hlinkClick r:id="rId4" tooltip="Länk till &quot;Numerical simulations of NMR relaxation in chalk using local Robin boundary conditions&quot; i DIVA"/>
              </a:rPr>
              <a:t>using</a:t>
            </a:r>
            <a:r>
              <a:rPr lang="sv-SE" sz="2000" dirty="0">
                <a:solidFill>
                  <a:srgbClr val="0070C0"/>
                </a:solidFill>
                <a:hlinkClick r:id="rId4" tooltip="Länk till &quot;Numerical simulations of NMR relaxation in chalk using local Robin boundary conditions&quot; i DIVA"/>
              </a:rPr>
              <a:t> </a:t>
            </a:r>
            <a:r>
              <a:rPr lang="sv-SE" sz="2000" dirty="0" err="1">
                <a:solidFill>
                  <a:srgbClr val="0070C0"/>
                </a:solidFill>
                <a:hlinkClick r:id="rId4" tooltip="Länk till &quot;Numerical simulations of NMR relaxation in chalk using local Robin boundary conditions&quot; i DIVA"/>
              </a:rPr>
              <a:t>local</a:t>
            </a:r>
            <a:r>
              <a:rPr lang="sv-SE" sz="2000" dirty="0">
                <a:solidFill>
                  <a:srgbClr val="0070C0"/>
                </a:solidFill>
                <a:hlinkClick r:id="rId4" tooltip="Länk till &quot;Numerical simulations of NMR relaxation in chalk using local Robin boundary conditions&quot; i DIVA"/>
              </a:rPr>
              <a:t> Robin </a:t>
            </a:r>
            <a:r>
              <a:rPr lang="sv-SE" sz="2000" dirty="0" err="1">
                <a:solidFill>
                  <a:srgbClr val="0070C0"/>
                </a:solidFill>
                <a:hlinkClick r:id="rId4" tooltip="Länk till &quot;Numerical simulations of NMR relaxation in chalk using local Robin boundary conditions&quot; i DIVA"/>
              </a:rPr>
              <a:t>boundary</a:t>
            </a:r>
            <a:r>
              <a:rPr lang="sv-SE" sz="2000" dirty="0">
                <a:solidFill>
                  <a:srgbClr val="0070C0"/>
                </a:solidFill>
                <a:hlinkClick r:id="rId4" tooltip="Länk till &quot;Numerical simulations of NMR relaxation in chalk using local Robin boundary conditions&quot; i DIVA"/>
              </a:rPr>
              <a:t> </a:t>
            </a:r>
            <a:r>
              <a:rPr lang="sv-SE" sz="2000" dirty="0" err="1">
                <a:solidFill>
                  <a:srgbClr val="0070C0"/>
                </a:solidFill>
                <a:hlinkClick r:id="rId4" tooltip="Länk till &quot;Numerical simulations of NMR relaxation in chalk using local Robin boundary conditions&quot; i DIVA"/>
              </a:rPr>
              <a:t>conditions</a:t>
            </a:r>
            <a:r>
              <a:rPr lang="sv-SE" sz="2000" i="1" dirty="0"/>
              <a:t>. </a:t>
            </a:r>
            <a:r>
              <a:rPr lang="sv-SE" sz="2000" i="1" dirty="0" smtClean="0"/>
              <a:t/>
            </a:r>
            <a:br>
              <a:rPr lang="sv-SE" sz="2000" i="1" dirty="0" smtClean="0"/>
            </a:br>
            <a:r>
              <a:rPr lang="sv-SE" sz="2000" i="1" dirty="0" smtClean="0"/>
              <a:t>Journal </a:t>
            </a:r>
            <a:r>
              <a:rPr lang="sv-SE" sz="2000" i="1" dirty="0" err="1"/>
              <a:t>of</a:t>
            </a:r>
            <a:r>
              <a:rPr lang="sv-SE" sz="2000" i="1" dirty="0"/>
              <a:t> </a:t>
            </a:r>
            <a:r>
              <a:rPr lang="sv-SE" sz="2000" i="1" dirty="0" err="1"/>
              <a:t>magnetic</a:t>
            </a:r>
            <a:r>
              <a:rPr lang="sv-SE" sz="2000" i="1" dirty="0"/>
              <a:t> </a:t>
            </a:r>
            <a:r>
              <a:rPr lang="sv-SE" sz="2000" i="1" dirty="0" err="1"/>
              <a:t>resonance</a:t>
            </a:r>
            <a:r>
              <a:rPr lang="sv-SE" sz="2000" dirty="0"/>
              <a:t>, 308. </a:t>
            </a:r>
            <a:r>
              <a:rPr lang="en-US" sz="2000" dirty="0" smtClean="0"/>
              <a:t>(</a:t>
            </a:r>
            <a:r>
              <a:rPr lang="en-US" sz="2000" dirty="0">
                <a:solidFill>
                  <a:srgbClr val="0070C0"/>
                </a:solidFill>
              </a:rPr>
              <a:t>arXiv:1909.09618</a:t>
            </a:r>
            <a:r>
              <a:rPr lang="en-US" sz="2000" dirty="0" smtClean="0"/>
              <a:t>)</a:t>
            </a:r>
          </a:p>
          <a:p>
            <a:endParaRPr lang="en-US" sz="2000" dirty="0"/>
          </a:p>
          <a:p>
            <a:r>
              <a:rPr lang="en-US" sz="2000" dirty="0" smtClean="0"/>
              <a:t>	</a:t>
            </a:r>
            <a:r>
              <a:rPr lang="en-US" sz="2000" u="sng" dirty="0" smtClean="0">
                <a:solidFill>
                  <a:srgbClr val="0070C0"/>
                </a:solidFill>
              </a:rPr>
              <a:t>A </a:t>
            </a:r>
            <a:r>
              <a:rPr lang="en-US" sz="2000" u="sng" dirty="0">
                <a:solidFill>
                  <a:srgbClr val="0070C0"/>
                </a:solidFill>
              </a:rPr>
              <a:t>random walk method for the heat equation with moving boundary. </a:t>
            </a:r>
            <a:r>
              <a:rPr lang="en-US" sz="2000" u="sng" dirty="0" smtClean="0">
                <a:solidFill>
                  <a:srgbClr val="0070C0"/>
                </a:solidFill>
              </a:rPr>
              <a:t/>
            </a:r>
            <a:br>
              <a:rPr lang="en-US" sz="2000" u="sng" dirty="0" smtClean="0">
                <a:solidFill>
                  <a:srgbClr val="0070C0"/>
                </a:solidFill>
              </a:rPr>
            </a:br>
            <a:r>
              <a:rPr lang="en-US" sz="2000" dirty="0" smtClean="0"/>
              <a:t>Andreas </a:t>
            </a:r>
            <a:r>
              <a:rPr lang="en-US" sz="2000" dirty="0" err="1" smtClean="0"/>
              <a:t>Lockby</a:t>
            </a:r>
            <a:r>
              <a:rPr lang="en-US" sz="2000" dirty="0" smtClean="0"/>
              <a:t>, </a:t>
            </a:r>
            <a:r>
              <a:rPr lang="sv-SE" sz="2000" dirty="0" smtClean="0"/>
              <a:t>Bachelor </a:t>
            </a:r>
            <a:r>
              <a:rPr lang="sv-SE" sz="2000" dirty="0" err="1"/>
              <a:t>thesis</a:t>
            </a:r>
            <a:r>
              <a:rPr lang="sv-SE" sz="2000" dirty="0"/>
              <a:t> 2016:</a:t>
            </a:r>
          </a:p>
          <a:p>
            <a:r>
              <a:rPr lang="sv-SE" sz="2000" dirty="0" smtClean="0">
                <a:hlinkClick r:id="rId5"/>
              </a:rPr>
              <a:t>	http</a:t>
            </a:r>
            <a:r>
              <a:rPr lang="sv-SE" sz="2000" dirty="0">
                <a:hlinkClick r:id="rId5"/>
              </a:rPr>
              <a:t>://</a:t>
            </a:r>
            <a:r>
              <a:rPr lang="sv-SE" sz="2000" dirty="0" smtClean="0">
                <a:hlinkClick r:id="rId5"/>
              </a:rPr>
              <a:t>oru.diva-portal.org/smash/record.jsf?pid=diva2%3A935914&amp;dswid=3345</a:t>
            </a:r>
            <a:endParaRPr lang="sv-SE" sz="2000" dirty="0" smtClean="0"/>
          </a:p>
          <a:p>
            <a:endParaRPr lang="sv-SE" sz="2000" dirty="0"/>
          </a:p>
          <a:p>
            <a:r>
              <a:rPr lang="en-US" sz="2000" dirty="0" smtClean="0"/>
              <a:t>	</a:t>
            </a:r>
            <a:r>
              <a:rPr lang="en-US" sz="2000" u="sng" dirty="0" smtClean="0">
                <a:solidFill>
                  <a:srgbClr val="0070C0"/>
                </a:solidFill>
              </a:rPr>
              <a:t>Solution </a:t>
            </a:r>
            <a:r>
              <a:rPr lang="en-US" sz="2000" u="sng" dirty="0">
                <a:solidFill>
                  <a:srgbClr val="0070C0"/>
                </a:solidFill>
              </a:rPr>
              <a:t>of the Stefan problem with general time-dependent boundary conditions </a:t>
            </a:r>
            <a:r>
              <a:rPr lang="en-US" sz="2000" u="sng" dirty="0" smtClean="0">
                <a:solidFill>
                  <a:srgbClr val="0070C0"/>
                </a:solidFill>
              </a:rPr>
              <a:t>using </a:t>
            </a:r>
            <a:r>
              <a:rPr lang="en-US" sz="2000" u="sng" dirty="0">
                <a:solidFill>
                  <a:srgbClr val="0070C0"/>
                </a:solidFill>
              </a:rPr>
              <a:t>a random walk method. </a:t>
            </a:r>
            <a:r>
              <a:rPr lang="en-US" sz="2000" dirty="0"/>
              <a:t>Daniel </a:t>
            </a:r>
            <a:r>
              <a:rPr lang="en-US" sz="2000" dirty="0" err="1"/>
              <a:t>Stoor</a:t>
            </a:r>
            <a:r>
              <a:rPr lang="en-US" sz="2000" dirty="0"/>
              <a:t>, Bachelor thesis 2019:</a:t>
            </a:r>
          </a:p>
          <a:p>
            <a:r>
              <a:rPr lang="sv-SE" sz="2000" dirty="0" smtClean="0"/>
              <a:t>	</a:t>
            </a:r>
            <a:r>
              <a:rPr lang="sv-SE" sz="2000" dirty="0" smtClean="0">
                <a:hlinkClick r:id="rId6"/>
              </a:rPr>
              <a:t>http</a:t>
            </a:r>
            <a:r>
              <a:rPr lang="sv-SE" sz="2000" dirty="0">
                <a:hlinkClick r:id="rId6"/>
              </a:rPr>
              <a:t>://uu.diva-portal.org/smash/record.jsf?pid=diva2%3A1325632&amp;dswid=-</a:t>
            </a:r>
            <a:r>
              <a:rPr lang="sv-SE" sz="2000" dirty="0" smtClean="0">
                <a:hlinkClick r:id="rId6"/>
              </a:rPr>
              <a:t>6545</a:t>
            </a:r>
            <a:endParaRPr lang="sv-SE" sz="2000" dirty="0" smtClean="0"/>
          </a:p>
          <a:p>
            <a:endParaRPr lang="en-US" sz="2000" dirty="0"/>
          </a:p>
          <a:p>
            <a:pPr eaLnBrk="1" hangingPunct="1"/>
            <a:endParaRPr lang="en-US" altLang="sv-SE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499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ubrik 3"/>
          <p:cNvSpPr>
            <a:spLocks noGrp="1"/>
          </p:cNvSpPr>
          <p:nvPr>
            <p:ph type="title"/>
          </p:nvPr>
        </p:nvSpPr>
        <p:spPr>
          <a:xfrm>
            <a:off x="326572" y="76139"/>
            <a:ext cx="74676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Why did I start with this research…</a:t>
            </a:r>
            <a:br>
              <a:rPr lang="en-US" dirty="0" smtClean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Given a task (from funder!):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197" name="Platshållare för datum 4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A55B4B1-5C27-3040-BB8F-7AEF02CC966A}" type="datetime1">
              <a:rPr lang="sv-SE">
                <a:cs typeface="Arial" charset="0"/>
              </a:rPr>
              <a:pPr eaLnBrk="1" hangingPunct="1"/>
              <a:t>2019-09-30</a:t>
            </a:fld>
            <a:endParaRPr lang="sv-SE">
              <a:cs typeface="Arial" charset="0"/>
            </a:endParaRPr>
          </a:p>
        </p:txBody>
      </p:sp>
      <p:sp>
        <p:nvSpPr>
          <p:cNvPr id="8198" name="Platshållare för bildnummer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D761087-326B-2345-8DDC-C74E05AC7582}" type="slidenum">
              <a:rPr lang="sv-SE">
                <a:cs typeface="Arial" charset="0"/>
              </a:rPr>
              <a:pPr eaLnBrk="1" hangingPunct="1"/>
              <a:t>3</a:t>
            </a:fld>
            <a:endParaRPr lang="sv-SE">
              <a:cs typeface="Arial" charset="0"/>
            </a:endParaRPr>
          </a:p>
        </p:txBody>
      </p:sp>
      <p:sp>
        <p:nvSpPr>
          <p:cNvPr id="10" name="Rubrik 3"/>
          <p:cNvSpPr txBox="1">
            <a:spLocks/>
          </p:cNvSpPr>
          <p:nvPr/>
        </p:nvSpPr>
        <p:spPr bwMode="auto">
          <a:xfrm>
            <a:off x="1915886" y="6173788"/>
            <a:ext cx="74676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ts val="3438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4A96CD"/>
                </a:solidFill>
                <a:latin typeface="Arial" pitchFamily="34" charset="0"/>
                <a:ea typeface="ＭＳ Ｐゴシック" pitchFamily="68" charset="-128"/>
                <a:cs typeface="Arial" pitchFamily="34" charset="0"/>
              </a:defRPr>
            </a:lvl1pPr>
            <a:lvl2pPr algn="l" defTabSz="457200" rtl="0" eaLnBrk="1" fontAlgn="base" hangingPunct="1">
              <a:lnSpc>
                <a:spcPts val="3438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68" charset="-128"/>
                <a:cs typeface="Arial" charset="0"/>
              </a:defRPr>
            </a:lvl2pPr>
            <a:lvl3pPr algn="l" defTabSz="457200" rtl="0" eaLnBrk="1" fontAlgn="base" hangingPunct="1">
              <a:lnSpc>
                <a:spcPts val="3438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68" charset="-128"/>
                <a:cs typeface="Arial" charset="0"/>
              </a:defRPr>
            </a:lvl3pPr>
            <a:lvl4pPr algn="l" defTabSz="457200" rtl="0" eaLnBrk="1" fontAlgn="base" hangingPunct="1">
              <a:lnSpc>
                <a:spcPts val="3438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68" charset="-128"/>
                <a:cs typeface="Arial" charset="0"/>
              </a:defRPr>
            </a:lvl4pPr>
            <a:lvl5pPr algn="l" defTabSz="457200" rtl="0" eaLnBrk="1" fontAlgn="base" hangingPunct="1">
              <a:lnSpc>
                <a:spcPts val="3438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68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rade Gothic LT Std Bold" pitchFamily="68" charset="0"/>
                <a:ea typeface="ＭＳ Ｐゴシック" pitchFamily="68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rade Gothic LT Std Bold" pitchFamily="68" charset="0"/>
                <a:ea typeface="ＭＳ Ｐゴシック" pitchFamily="68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rade Gothic LT Std Bold" pitchFamily="68" charset="0"/>
                <a:ea typeface="ＭＳ Ｐゴシック" pitchFamily="68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rade Gothic LT Std Bold" pitchFamily="68" charset="0"/>
                <a:ea typeface="ＭＳ Ｐゴシック" pitchFamily="68" charset="-128"/>
              </a:defRPr>
            </a:lvl9pPr>
          </a:lstStyle>
          <a:p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4" name="Rubrik 3"/>
          <p:cNvSpPr txBox="1">
            <a:spLocks/>
          </p:cNvSpPr>
          <p:nvPr/>
        </p:nvSpPr>
        <p:spPr bwMode="auto">
          <a:xfrm>
            <a:off x="585399" y="1076299"/>
            <a:ext cx="7521654" cy="59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ts val="3438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4A96CD"/>
                </a:solidFill>
                <a:latin typeface="Arial" pitchFamily="34" charset="0"/>
                <a:ea typeface="ＭＳ Ｐゴシック" pitchFamily="68" charset="-128"/>
                <a:cs typeface="Arial" pitchFamily="34" charset="0"/>
              </a:defRPr>
            </a:lvl1pPr>
            <a:lvl2pPr algn="l" defTabSz="457200" rtl="0" eaLnBrk="1" fontAlgn="base" hangingPunct="1">
              <a:lnSpc>
                <a:spcPts val="3438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68" charset="-128"/>
                <a:cs typeface="Arial" charset="0"/>
              </a:defRPr>
            </a:lvl2pPr>
            <a:lvl3pPr algn="l" defTabSz="457200" rtl="0" eaLnBrk="1" fontAlgn="base" hangingPunct="1">
              <a:lnSpc>
                <a:spcPts val="3438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68" charset="-128"/>
                <a:cs typeface="Arial" charset="0"/>
              </a:defRPr>
            </a:lvl3pPr>
            <a:lvl4pPr algn="l" defTabSz="457200" rtl="0" eaLnBrk="1" fontAlgn="base" hangingPunct="1">
              <a:lnSpc>
                <a:spcPts val="3438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68" charset="-128"/>
                <a:cs typeface="Arial" charset="0"/>
              </a:defRPr>
            </a:lvl4pPr>
            <a:lvl5pPr algn="l" defTabSz="457200" rtl="0" eaLnBrk="1" fontAlgn="base" hangingPunct="1">
              <a:lnSpc>
                <a:spcPts val="3438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68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rade Gothic LT Std Bold" pitchFamily="68" charset="0"/>
                <a:ea typeface="ＭＳ Ｐゴシック" pitchFamily="68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rade Gothic LT Std Bold" pitchFamily="68" charset="0"/>
                <a:ea typeface="ＭＳ Ｐゴシック" pitchFamily="68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rade Gothic LT Std Bold" pitchFamily="68" charset="0"/>
                <a:ea typeface="ＭＳ Ｐゴシック" pitchFamily="68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rade Gothic LT Std Bold" pitchFamily="68" charset="0"/>
                <a:ea typeface="ＭＳ Ｐゴシック" pitchFamily="68" charset="-128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</a:rPr>
              <a:t>Understand properties of large rocks from small samples…</a:t>
            </a:r>
          </a:p>
        </p:txBody>
      </p:sp>
      <p:pic>
        <p:nvPicPr>
          <p:cNvPr id="15" name="Bildobjekt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96" y="1516651"/>
            <a:ext cx="5074804" cy="2214948"/>
          </a:xfrm>
          <a:prstGeom prst="rect">
            <a:avLst/>
          </a:prstGeom>
        </p:spPr>
      </p:pic>
      <p:sp>
        <p:nvSpPr>
          <p:cNvPr id="16" name="Rektangel 15"/>
          <p:cNvSpPr/>
          <p:nvPr/>
        </p:nvSpPr>
        <p:spPr>
          <a:xfrm>
            <a:off x="210171" y="3830902"/>
            <a:ext cx="51603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42265" algn="just">
              <a:spcAft>
                <a:spcPts val="300"/>
              </a:spcAft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ata from synchrotron radiation facilities.</a:t>
            </a:r>
            <a:endParaRPr lang="sv-SE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17" name="Bildobjekt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9" y="4186659"/>
            <a:ext cx="9078571" cy="665855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974" y="4858006"/>
            <a:ext cx="7416826" cy="19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4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Platshållare för datum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F8276C8-9AAB-C649-8DF6-E007EB277EBF}" type="datetime1">
              <a:rPr lang="sv-SE">
                <a:cs typeface="Arial" charset="0"/>
              </a:rPr>
              <a:pPr eaLnBrk="1" hangingPunct="1"/>
              <a:t>2019-09-30</a:t>
            </a:fld>
            <a:endParaRPr lang="sv-SE">
              <a:cs typeface="Arial" charset="0"/>
            </a:endParaRPr>
          </a:p>
        </p:txBody>
      </p:sp>
      <p:sp>
        <p:nvSpPr>
          <p:cNvPr id="5125" name="Platshållare för bildnumm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EB0C404-3CC9-F945-8C4F-82B13C8E6E4A}" type="slidenum">
              <a:rPr lang="sv-SE">
                <a:cs typeface="Arial" charset="0"/>
              </a:rPr>
              <a:pPr eaLnBrk="1" hangingPunct="1"/>
              <a:t>4</a:t>
            </a:fld>
            <a:endParaRPr lang="sv-SE">
              <a:cs typeface="Arial" charset="0"/>
            </a:endParaRPr>
          </a:p>
        </p:txBody>
      </p:sp>
      <p:sp>
        <p:nvSpPr>
          <p:cNvPr id="4" name="Underrubrik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157" y="117202"/>
            <a:ext cx="6983004" cy="623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3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title"/>
          </p:nvPr>
        </p:nvSpPr>
        <p:spPr>
          <a:xfrm>
            <a:off x="137442" y="262390"/>
            <a:ext cx="7685314" cy="889000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Nuclear Magnetic Resonance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NMR important </a:t>
            </a:r>
            <a:r>
              <a:rPr lang="en-US" dirty="0">
                <a:solidFill>
                  <a:srgbClr val="FF0000"/>
                </a:solidFill>
              </a:rPr>
              <a:t>tool in modern technology. 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147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01863"/>
            <a:ext cx="6561138" cy="3611562"/>
          </a:xfrm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148" name="Platshållare för datum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154BE9-530F-A94D-9E7A-68129DBAA68D}" type="datetime1">
              <a:rPr lang="sv-SE">
                <a:cs typeface="Arial" charset="0"/>
              </a:rPr>
              <a:pPr eaLnBrk="1" hangingPunct="1"/>
              <a:t>2019-09-30</a:t>
            </a:fld>
            <a:endParaRPr lang="sv-SE">
              <a:cs typeface="Arial" charset="0"/>
            </a:endParaRPr>
          </a:p>
        </p:txBody>
      </p:sp>
      <p:sp>
        <p:nvSpPr>
          <p:cNvPr id="6149" name="Platshållare för bildnumm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A1555F7-A10D-8349-8E86-4E41F1600541}" type="slidenum">
              <a:rPr lang="sv-SE">
                <a:cs typeface="Arial" charset="0"/>
              </a:rPr>
              <a:pPr eaLnBrk="1" hangingPunct="1"/>
              <a:t>5</a:t>
            </a:fld>
            <a:endParaRPr lang="sv-SE">
              <a:cs typeface="Arial" charset="0"/>
            </a:endParaRPr>
          </a:p>
        </p:txBody>
      </p:sp>
      <p:pic>
        <p:nvPicPr>
          <p:cNvPr id="8194" name="Picture 2" descr="http://www.ccas-web.org/img/superconductivity/superconducting_m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447" y="4680858"/>
            <a:ext cx="2854435" cy="211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42" y="884617"/>
            <a:ext cx="6598801" cy="4808161"/>
          </a:xfrm>
          <a:prstGeom prst="rect">
            <a:avLst/>
          </a:prstGeom>
        </p:spPr>
      </p:pic>
      <p:pic>
        <p:nvPicPr>
          <p:cNvPr id="8196" name="Picture 4" descr="http://ipo.lbl.gov/wp-content/uploads/sites/8/2014/08/1717apps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007" y="1883228"/>
            <a:ext cx="20574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07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31" y="3286957"/>
            <a:ext cx="7766281" cy="190800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179" y="5602014"/>
            <a:ext cx="7410961" cy="928560"/>
          </a:xfrm>
          <a:prstGeom prst="rect">
            <a:avLst/>
          </a:prstGeom>
        </p:spPr>
      </p:pic>
      <p:sp>
        <p:nvSpPr>
          <p:cNvPr id="8194" name="Platshållare för bild 1"/>
          <p:cNvSpPr>
            <a:spLocks noGrp="1" noTextEdit="1"/>
          </p:cNvSpPr>
          <p:nvPr>
            <p:ph type="pic" sz="quarter" idx="13"/>
          </p:nvPr>
        </p:nvSpPr>
        <p:spPr>
          <a:xfrm>
            <a:off x="5875338" y="2201863"/>
            <a:ext cx="3268662" cy="3657600"/>
          </a:xfrm>
        </p:spPr>
      </p:sp>
      <p:sp>
        <p:nvSpPr>
          <p:cNvPr id="8195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01863"/>
            <a:ext cx="4826000" cy="3611562"/>
          </a:xfrm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196" name="Rubrik 3"/>
          <p:cNvSpPr>
            <a:spLocks noGrp="1"/>
          </p:cNvSpPr>
          <p:nvPr>
            <p:ph type="title"/>
          </p:nvPr>
        </p:nvSpPr>
        <p:spPr>
          <a:xfrm>
            <a:off x="217717" y="43544"/>
            <a:ext cx="8131629" cy="6304921"/>
          </a:xfrm>
        </p:spPr>
        <p:txBody>
          <a:bodyPr/>
          <a:lstStyle/>
          <a:p>
            <a:r>
              <a:rPr lang="en-US" dirty="0" smtClean="0"/>
              <a:t>After simplifications of Bloch’s equations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NMR dynamics, we are left with a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reaction-diffusion equation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 Robin boundary conditions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197" name="Platshållare för datum 4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A55B4B1-5C27-3040-BB8F-7AEF02CC966A}" type="datetime1">
              <a:rPr lang="sv-SE">
                <a:cs typeface="Arial" charset="0"/>
              </a:rPr>
              <a:pPr eaLnBrk="1" hangingPunct="1"/>
              <a:t>2019-09-30</a:t>
            </a:fld>
            <a:endParaRPr lang="sv-SE">
              <a:cs typeface="Arial" charset="0"/>
            </a:endParaRPr>
          </a:p>
        </p:txBody>
      </p:sp>
      <p:sp>
        <p:nvSpPr>
          <p:cNvPr id="8198" name="Platshållare för bildnummer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D761087-326B-2345-8DDC-C74E05AC7582}" type="slidenum">
              <a:rPr lang="sv-SE">
                <a:cs typeface="Arial" charset="0"/>
              </a:rPr>
              <a:pPr eaLnBrk="1" hangingPunct="1"/>
              <a:t>6</a:t>
            </a:fld>
            <a:endParaRPr lang="sv-S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24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765" y="3912422"/>
            <a:ext cx="2619906" cy="1811103"/>
          </a:xfrm>
          <a:prstGeom prst="rect">
            <a:avLst/>
          </a:prstGeom>
        </p:spPr>
      </p:pic>
      <p:sp>
        <p:nvSpPr>
          <p:cNvPr id="8195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01863"/>
            <a:ext cx="4826000" cy="3611562"/>
          </a:xfrm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196" name="Rubrik 3"/>
          <p:cNvSpPr>
            <a:spLocks noGrp="1"/>
          </p:cNvSpPr>
          <p:nvPr>
            <p:ph type="title"/>
          </p:nvPr>
        </p:nvSpPr>
        <p:spPr>
          <a:xfrm>
            <a:off x="506185" y="748501"/>
            <a:ext cx="8131629" cy="3842656"/>
          </a:xfrm>
        </p:spPr>
        <p:txBody>
          <a:bodyPr/>
          <a:lstStyle/>
          <a:p>
            <a:r>
              <a:rPr lang="en-US" dirty="0" smtClean="0"/>
              <a:t>We integrate out the spatial degrees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obtain a time-dependent </a:t>
            </a:r>
            <a:r>
              <a:rPr lang="en-US" i="1" dirty="0" smtClean="0"/>
              <a:t>total magnetization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uniform initial conditions, Gauss’ theorem can provide the short time asymptote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197" name="Platshållare för datum 4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A55B4B1-5C27-3040-BB8F-7AEF02CC966A}" type="datetime1">
              <a:rPr lang="sv-SE">
                <a:cs typeface="Arial" charset="0"/>
              </a:rPr>
              <a:pPr eaLnBrk="1" hangingPunct="1"/>
              <a:t>2019-09-30</a:t>
            </a:fld>
            <a:endParaRPr lang="sv-SE">
              <a:cs typeface="Arial" charset="0"/>
            </a:endParaRPr>
          </a:p>
        </p:txBody>
      </p:sp>
      <p:sp>
        <p:nvSpPr>
          <p:cNvPr id="8198" name="Platshållare för bildnummer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D761087-326B-2345-8DDC-C74E05AC7582}" type="slidenum">
              <a:rPr lang="sv-SE">
                <a:cs typeface="Arial" charset="0"/>
              </a:rPr>
              <a:pPr eaLnBrk="1" hangingPunct="1"/>
              <a:t>7</a:t>
            </a:fld>
            <a:endParaRPr lang="sv-SE">
              <a:cs typeface="Arial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133" y="3806986"/>
            <a:ext cx="4841067" cy="2087293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028" y="1164299"/>
            <a:ext cx="6825346" cy="87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0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Platshållare för datum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F8276C8-9AAB-C649-8DF6-E007EB277EBF}" type="datetime1">
              <a:rPr lang="sv-SE">
                <a:cs typeface="Arial" charset="0"/>
              </a:rPr>
              <a:pPr eaLnBrk="1" hangingPunct="1"/>
              <a:t>2019-09-30</a:t>
            </a:fld>
            <a:endParaRPr lang="sv-SE">
              <a:cs typeface="Arial" charset="0"/>
            </a:endParaRPr>
          </a:p>
        </p:txBody>
      </p:sp>
      <p:sp>
        <p:nvSpPr>
          <p:cNvPr id="5125" name="Platshållare för bildnumm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EB0C404-3CC9-F945-8C4F-82B13C8E6E4A}" type="slidenum">
              <a:rPr lang="sv-SE">
                <a:cs typeface="Arial" charset="0"/>
              </a:rPr>
              <a:pPr eaLnBrk="1" hangingPunct="1"/>
              <a:t>8</a:t>
            </a:fld>
            <a:endParaRPr lang="sv-SE">
              <a:cs typeface="Arial" charset="0"/>
            </a:endParaRPr>
          </a:p>
        </p:txBody>
      </p:sp>
      <p:sp>
        <p:nvSpPr>
          <p:cNvPr id="4" name="Underrubrik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157" y="117202"/>
            <a:ext cx="6983004" cy="623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8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946" name="Text Box 2"/>
          <p:cNvSpPr txBox="1">
            <a:spLocks noChangeArrowheads="1"/>
          </p:cNvSpPr>
          <p:nvPr/>
        </p:nvSpPr>
        <p:spPr bwMode="auto">
          <a:xfrm>
            <a:off x="2211267" y="5854212"/>
            <a:ext cx="5278315" cy="944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sv-SE" sz="2769">
                <a:solidFill>
                  <a:srgbClr val="0000FF"/>
                </a:solidFill>
              </a:rPr>
              <a:t/>
            </a:r>
            <a:br>
              <a:rPr lang="en-US" altLang="sv-SE" sz="2769">
                <a:solidFill>
                  <a:srgbClr val="0000FF"/>
                </a:solidFill>
              </a:rPr>
            </a:br>
            <a:endParaRPr lang="en-US" altLang="sv-SE" sz="2769">
              <a:solidFill>
                <a:srgbClr val="0000FF"/>
              </a:solidFill>
            </a:endParaRPr>
          </a:p>
        </p:txBody>
      </p:sp>
      <p:pic>
        <p:nvPicPr>
          <p:cNvPr id="1362948" name="Picture 4" descr="error_message_from_comsol_when_meshing_an_imported_stl_f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539"/>
            <a:ext cx="9144000" cy="514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949" name="Picture 5" descr="PC_130422_uk2_after_BSE_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769"/>
            <a:ext cx="2754923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2950" name="Text Box 6"/>
          <p:cNvSpPr txBox="1">
            <a:spLocks noChangeArrowheads="1"/>
          </p:cNvSpPr>
          <p:nvPr/>
        </p:nvSpPr>
        <p:spPr bwMode="auto">
          <a:xfrm>
            <a:off x="2801815" y="350228"/>
            <a:ext cx="6342185" cy="100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1066800" indent="-609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524000" indent="-609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981200" indent="-609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438400" indent="-609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895600" indent="-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352800" indent="-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810000" indent="-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267200" indent="-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/>
            <a:r>
              <a:rPr lang="en-US" altLang="sv-SE" sz="2954">
                <a:solidFill>
                  <a:srgbClr val="0000FF"/>
                </a:solidFill>
              </a:rPr>
              <a:t>In many applications the domain </a:t>
            </a:r>
            <a:br>
              <a:rPr lang="en-US" altLang="sv-SE" sz="2954">
                <a:solidFill>
                  <a:srgbClr val="0000FF"/>
                </a:solidFill>
              </a:rPr>
            </a:br>
            <a:r>
              <a:rPr lang="en-US" altLang="sv-SE" sz="2954">
                <a:solidFill>
                  <a:srgbClr val="0000FF"/>
                </a:solidFill>
              </a:rPr>
              <a:t>can be problematic… </a:t>
            </a:r>
          </a:p>
        </p:txBody>
      </p:sp>
    </p:spTree>
    <p:extLst>
      <p:ext uri="{BB962C8B-B14F-4D97-AF65-F5344CB8AC3E}">
        <p14:creationId xmlns:p14="http://schemas.microsoft.com/office/powerpoint/2010/main" val="4031357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small (svenska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invited_talk_to_EMN_Istanbul_2015</Template>
  <TotalTime>7241</TotalTime>
  <Words>192</Words>
  <Application>Microsoft Office PowerPoint</Application>
  <PresentationFormat>Bildspel på skärmen (4:3)</PresentationFormat>
  <Paragraphs>82</Paragraphs>
  <Slides>25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35" baseType="lpstr">
      <vt:lpstr>ＭＳ Ｐゴシック</vt:lpstr>
      <vt:lpstr>SimSun</vt:lpstr>
      <vt:lpstr>Arial</vt:lpstr>
      <vt:lpstr>Calibri</vt:lpstr>
      <vt:lpstr>Sabon LT Std</vt:lpstr>
      <vt:lpstr>Source Sans Pro</vt:lpstr>
      <vt:lpstr>Times</vt:lpstr>
      <vt:lpstr>Times New Roman</vt:lpstr>
      <vt:lpstr>Trade Gothic LT Std Bold</vt:lpstr>
      <vt:lpstr>Presentationsmall (svenska)</vt:lpstr>
      <vt:lpstr>Stochastic simulations of classical PDEs with non-trivial boundary conditions  Magnus Ögren School of Science and Technology Örebro University, Sweden </vt:lpstr>
      <vt:lpstr>Why did I start with this research… Background:</vt:lpstr>
      <vt:lpstr>Why did I start with this research… Given a task (from funder!):</vt:lpstr>
      <vt:lpstr>PowerPoint-presentation</vt:lpstr>
      <vt:lpstr>Nuclear Magnetic Resonance NMR important tool in modern technology.  </vt:lpstr>
      <vt:lpstr>After simplifications of Bloch’s equations   for NMR dynamics, we are left with a   reaction-diffusion equation       with  Robin boundary conditions</vt:lpstr>
      <vt:lpstr>We integrate out the spatial degrees   to obtain a time-dependent total magnetization   For uniform initial conditions, Gauss’ theorem can provide the short time asymptote   </vt:lpstr>
      <vt:lpstr>PowerPoint-presentation</vt:lpstr>
      <vt:lpstr>PowerPoint-presentation</vt:lpstr>
      <vt:lpstr>PowerPoint-presentation</vt:lpstr>
      <vt:lpstr>PowerPoint-presentation</vt:lpstr>
      <vt:lpstr>3a) We have derived (first order) relation between parameters in PDE model and the RWM:   3b) We have constructed (first order) local boundary conditions that can be calculated “on the fly”:         Above illustrated in 2D, generalized to any dimension.</vt:lpstr>
      <vt:lpstr>PowerPoint-presentation</vt:lpstr>
      <vt:lpstr>PowerPoint-presentation</vt:lpstr>
      <vt:lpstr>PowerPoint-presentation</vt:lpstr>
      <vt:lpstr>PowerPoint-presentation</vt:lpstr>
      <vt:lpstr>Simulations on 3D tomography images of chalk with a size in the order of 103×103×103 voxels and resolution 10 nm</vt:lpstr>
      <vt:lpstr>PowerPoint-presentation</vt:lpstr>
      <vt:lpstr>PowerPoint-presentation</vt:lpstr>
      <vt:lpstr>PowerPoint-presentation</vt:lpstr>
      <vt:lpstr>Modelling of the moving boundary</vt:lpstr>
      <vt:lpstr>PowerPoint-presentation</vt:lpstr>
      <vt:lpstr>Results for BC: e^t-1</vt:lpstr>
      <vt:lpstr>PowerPoint-presentation</vt:lpstr>
      <vt:lpstr>PowerPoint-presentation</vt:lpstr>
    </vt:vector>
  </TitlesOfParts>
  <Company>Örebro universitet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Simulating NMR relaxation with stochastic methods Magnus Ögren School of Science and Technology Örebro University, Sweden In collaboration with:  NanoGeoScience group at the University of Copenhagen</dc:title>
  <dc:creator>Magnus Ögren</dc:creator>
  <cp:lastModifiedBy>Magnus Ögren</cp:lastModifiedBy>
  <cp:revision>80</cp:revision>
  <dcterms:created xsi:type="dcterms:W3CDTF">2015-11-08T12:07:54Z</dcterms:created>
  <dcterms:modified xsi:type="dcterms:W3CDTF">2019-09-30T11:40:54Z</dcterms:modified>
</cp:coreProperties>
</file>