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sldIdLst>
    <p:sldId id="257" r:id="rId2"/>
    <p:sldId id="440" r:id="rId3"/>
    <p:sldId id="354" r:id="rId4"/>
    <p:sldId id="448" r:id="rId5"/>
    <p:sldId id="423" r:id="rId6"/>
    <p:sldId id="463" r:id="rId7"/>
    <p:sldId id="424" r:id="rId8"/>
    <p:sldId id="399" r:id="rId9"/>
    <p:sldId id="447" r:id="rId10"/>
    <p:sldId id="386" r:id="rId11"/>
    <p:sldId id="305" r:id="rId12"/>
    <p:sldId id="309" r:id="rId13"/>
    <p:sldId id="433" r:id="rId14"/>
    <p:sldId id="279" r:id="rId15"/>
    <p:sldId id="280" r:id="rId16"/>
    <p:sldId id="297" r:id="rId17"/>
    <p:sldId id="327" r:id="rId18"/>
    <p:sldId id="326" r:id="rId19"/>
    <p:sldId id="317" r:id="rId20"/>
    <p:sldId id="435" r:id="rId21"/>
    <p:sldId id="436" r:id="rId22"/>
    <p:sldId id="302" r:id="rId23"/>
    <p:sldId id="438" r:id="rId24"/>
    <p:sldId id="442" r:id="rId25"/>
    <p:sldId id="444" r:id="rId26"/>
    <p:sldId id="445" r:id="rId27"/>
    <p:sldId id="446" r:id="rId28"/>
    <p:sldId id="443" r:id="rId29"/>
    <p:sldId id="256" r:id="rId30"/>
    <p:sldId id="258" r:id="rId31"/>
    <p:sldId id="441" r:id="rId32"/>
    <p:sldId id="259" r:id="rId33"/>
    <p:sldId id="260" r:id="rId34"/>
    <p:sldId id="261" r:id="rId35"/>
    <p:sldId id="262" r:id="rId36"/>
    <p:sldId id="263" r:id="rId37"/>
    <p:sldId id="264" r:id="rId38"/>
    <p:sldId id="265" r:id="rId39"/>
    <p:sldId id="266" r:id="rId40"/>
    <p:sldId id="267" r:id="rId41"/>
    <p:sldId id="268" r:id="rId42"/>
    <p:sldId id="269" r:id="rId43"/>
    <p:sldId id="270" r:id="rId44"/>
    <p:sldId id="272" r:id="rId45"/>
    <p:sldId id="271" r:id="rId46"/>
    <p:sldId id="273" r:id="rId47"/>
    <p:sldId id="449" r:id="rId48"/>
    <p:sldId id="452" r:id="rId49"/>
    <p:sldId id="461" r:id="rId50"/>
    <p:sldId id="460" r:id="rId51"/>
    <p:sldId id="462" r:id="rId52"/>
    <p:sldId id="451" r:id="rId53"/>
    <p:sldId id="458" r:id="rId54"/>
    <p:sldId id="457" r:id="rId55"/>
    <p:sldId id="456" r:id="rId56"/>
    <p:sldId id="454" r:id="rId57"/>
    <p:sldId id="455" r:id="rId58"/>
    <p:sldId id="453" r:id="rId59"/>
    <p:sldId id="450" r:id="rId60"/>
  </p:sldIdLst>
  <p:sldSz cx="9144000" cy="6858000" type="screen4x3"/>
  <p:notesSz cx="6858000" cy="9144000"/>
  <p:defaultTextStyle>
    <a:defPPr>
      <a:defRPr lang="sv-S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17">
          <p15:clr>
            <a:srgbClr val="A4A3A4"/>
          </p15:clr>
        </p15:guide>
        <p15:guide id="2" orient="horz" pos="1573">
          <p15:clr>
            <a:srgbClr val="A4A3A4"/>
          </p15:clr>
        </p15:guide>
        <p15:guide id="3" pos="2880">
          <p15:clr>
            <a:srgbClr val="A4A3A4"/>
          </p15:clr>
        </p15:guide>
        <p15:guide id="4" pos="608">
          <p15:clr>
            <a:srgbClr val="A4A3A4"/>
          </p15:clr>
        </p15:guide>
        <p15:guide id="5" pos="46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96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28" autoAdjust="0"/>
  </p:normalViewPr>
  <p:slideViewPr>
    <p:cSldViewPr snapToGrid="0" snapToObjects="1">
      <p:cViewPr varScale="1">
        <p:scale>
          <a:sx n="77" d="100"/>
          <a:sy n="77" d="100"/>
        </p:scale>
        <p:origin x="1012" y="72"/>
      </p:cViewPr>
      <p:guideLst>
        <p:guide orient="horz" pos="917"/>
        <p:guide orient="horz" pos="1573"/>
        <p:guide pos="2880"/>
        <p:guide pos="608"/>
        <p:guide pos="46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5EA1D53-FE1C-F645-A4F8-7D6770780053}" type="datetimeFigureOut">
              <a:rPr lang="sv-SE"/>
              <a:pPr/>
              <a:t>2024-03-15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7040AC2-C51C-7F4C-A141-1C564DE5A8B6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84108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2BB87D-5B99-4EDF-A9D5-67AD445A1899}" type="slidenum">
              <a:rPr lang="sv-SE" altLang="sv-SE"/>
              <a:pPr/>
              <a:t>2</a:t>
            </a:fld>
            <a:endParaRPr lang="sv-SE" altLang="sv-SE"/>
          </a:p>
        </p:txBody>
      </p:sp>
      <p:sp>
        <p:nvSpPr>
          <p:cNvPr id="1097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7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248499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2BB87D-5B99-4EDF-A9D5-67AD445A1899}" type="slidenum">
              <a:rPr lang="sv-SE" altLang="sv-SE"/>
              <a:pPr/>
              <a:t>3</a:t>
            </a:fld>
            <a:endParaRPr lang="sv-SE" altLang="sv-SE"/>
          </a:p>
        </p:txBody>
      </p:sp>
      <p:sp>
        <p:nvSpPr>
          <p:cNvPr id="1097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7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776454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535707-922B-4F8B-8832-AB0D98CCFE76}" type="slidenum">
              <a:rPr lang="sv-SE" altLang="sv-SE"/>
              <a:pPr/>
              <a:t>14</a:t>
            </a:fld>
            <a:endParaRPr lang="sv-SE" altLang="sv-SE"/>
          </a:p>
        </p:txBody>
      </p:sp>
      <p:sp>
        <p:nvSpPr>
          <p:cNvPr id="136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339120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1EA53A-3191-4A55-BBC4-45550BB18B5D}" type="slidenum">
              <a:rPr lang="sv-SE" altLang="sv-SE"/>
              <a:pPr/>
              <a:t>15</a:t>
            </a:fld>
            <a:endParaRPr lang="sv-SE" altLang="sv-SE"/>
          </a:p>
        </p:txBody>
      </p:sp>
      <p:sp>
        <p:nvSpPr>
          <p:cNvPr id="136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677068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EFA0AE-ECE6-4D9C-8CAD-F0B8A43C6725}" type="slidenum">
              <a:rPr lang="sv-SE" altLang="sv-SE"/>
              <a:pPr/>
              <a:t>16</a:t>
            </a:fld>
            <a:endParaRPr lang="sv-SE" altLang="sv-SE"/>
          </a:p>
        </p:txBody>
      </p:sp>
      <p:sp>
        <p:nvSpPr>
          <p:cNvPr id="133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3343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AA89D7-4AE0-4D8F-BD83-696F9BBBB791}" type="slidenum">
              <a:rPr lang="sv-SE" altLang="sv-SE"/>
              <a:pPr/>
              <a:t>18</a:t>
            </a:fld>
            <a:endParaRPr lang="sv-SE" altLang="sv-SE"/>
          </a:p>
        </p:txBody>
      </p:sp>
      <p:sp>
        <p:nvSpPr>
          <p:cNvPr id="133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876574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Wawe_PPtmall_0,10_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92000"/>
            <a:ext cx="9144000" cy="2538984"/>
          </a:xfrm>
          <a:prstGeom prst="rect">
            <a:avLst/>
          </a:prstGeom>
        </p:spPr>
      </p:pic>
      <p:sp>
        <p:nvSpPr>
          <p:cNvPr id="4" name="Rectangle 10"/>
          <p:cNvSpPr/>
          <p:nvPr userDrawn="1"/>
        </p:nvSpPr>
        <p:spPr>
          <a:xfrm>
            <a:off x="7518400" y="304800"/>
            <a:ext cx="1397000" cy="939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sv-SE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6" name="Picture 10" descr="Logo_txt_runt_farg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416175"/>
            <a:ext cx="15049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45431"/>
            <a:ext cx="7772400" cy="990599"/>
          </a:xfrm>
        </p:spPr>
        <p:txBody>
          <a:bodyPr>
            <a:normAutofit/>
          </a:bodyPr>
          <a:lstStyle>
            <a:lvl1pPr algn="ctr">
              <a:lnSpc>
                <a:spcPts val="3440"/>
              </a:lnSpc>
              <a:defRPr sz="2600" b="1" i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83630"/>
            <a:ext cx="6400800" cy="13716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8DC387-C516-8A4C-BC10-3D24FDEB855E}" type="datetime1">
              <a:rPr lang="sv-SE"/>
              <a:pPr/>
              <a:t>2024-03-15</a:t>
            </a:fld>
            <a:endParaRPr lang="sv-S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2A01EE-FC66-6449-82BE-278059117499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237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Wawe_PPtmall_0,10_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11"/>
          <a:stretch/>
        </p:blipFill>
        <p:spPr>
          <a:xfrm>
            <a:off x="0" y="5713200"/>
            <a:ext cx="9144000" cy="1144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70479"/>
            <a:ext cx="6553200" cy="1143000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01357"/>
            <a:ext cx="6561667" cy="3611563"/>
          </a:xfrm>
        </p:spPr>
        <p:txBody>
          <a:bodyPr/>
          <a:lstStyle>
            <a:lvl1pPr>
              <a:buFontTx/>
              <a:buNone/>
              <a:defRPr sz="2000" b="0" i="0"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2000" b="0" i="0">
                <a:latin typeface="Sabon LT Std"/>
                <a:cs typeface="Sabon LT Std" pitchFamily="18" charset="0"/>
              </a:defRPr>
            </a:lvl2pPr>
            <a:lvl3pPr>
              <a:buFontTx/>
              <a:buNone/>
              <a:defRPr sz="1800" b="0" i="0"/>
            </a:lvl3pPr>
            <a:lvl4pPr>
              <a:buFontTx/>
              <a:buNone/>
              <a:defRPr sz="1600" b="0" i="0"/>
            </a:lvl4pPr>
            <a:lvl5pPr>
              <a:buFontTx/>
              <a:buNone/>
              <a:defRPr sz="1200" b="0" i="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A3F0C5-D251-B747-9EB6-3513753ADBD4}" type="datetime1">
              <a:rPr lang="sv-SE"/>
              <a:pPr/>
              <a:t>2024-03-15</a:t>
            </a:fld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3E21094-39C8-7141-9D46-EE65846EEE17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3939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Wawe_PPtmall_0,10_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11"/>
          <a:stretch/>
        </p:blipFill>
        <p:spPr>
          <a:xfrm>
            <a:off x="0" y="5713200"/>
            <a:ext cx="9144000" cy="11448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770479"/>
            <a:ext cx="6553200" cy="1143000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201357"/>
            <a:ext cx="6553200" cy="3611563"/>
          </a:xfrm>
        </p:spPr>
        <p:txBody>
          <a:bodyPr/>
          <a:lstStyle>
            <a:lvl1pPr>
              <a:defRPr sz="2000" b="0" i="0">
                <a:latin typeface="Arial" pitchFamily="34" charset="0"/>
                <a:cs typeface="Arial" pitchFamily="34" charset="0"/>
              </a:defRPr>
            </a:lvl1pPr>
            <a:lvl2pPr>
              <a:defRPr sz="2000" b="0" i="0">
                <a:latin typeface="Sabon LT Std"/>
                <a:cs typeface="Sabon LT Std" pitchFamily="18" charset="0"/>
              </a:defRPr>
            </a:lvl2pPr>
            <a:lvl3pPr>
              <a:defRPr sz="1800" b="0" i="0"/>
            </a:lvl3pPr>
            <a:lvl4pPr>
              <a:defRPr sz="1600" b="0" i="0"/>
            </a:lvl4pPr>
            <a:lvl5pPr>
              <a:defRPr sz="1200" b="0" i="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24E4A8-F526-9541-94F3-38C74BFDCD2D}" type="datetime1">
              <a:rPr lang="sv-SE"/>
              <a:pPr/>
              <a:t>2024-03-15</a:t>
            </a:fld>
            <a:endParaRPr lang="sv-SE"/>
          </a:p>
        </p:txBody>
      </p:sp>
      <p:sp>
        <p:nvSpPr>
          <p:cNvPr id="6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28E93E-B4A5-5145-8EF5-1DB0CE4D7FE8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7130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914400" y="1600199"/>
            <a:ext cx="7315200" cy="4301067"/>
          </a:xfrm>
        </p:spPr>
        <p:txBody>
          <a:bodyPr/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0FF45FF8-615D-3F42-9CA6-7683AEAB568C}" type="datetime1">
              <a:rPr lang="sv-SE"/>
              <a:pPr/>
              <a:t>2024-03-15</a:t>
            </a:fld>
            <a:endParaRPr lang="sv-S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F9C95BD0-DA40-594F-8BF4-06A679000FE7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5" name="Bildobjekt 4" descr="Wawe_PPtmall_0,10_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11"/>
          <a:stretch/>
        </p:blipFill>
        <p:spPr>
          <a:xfrm>
            <a:off x="0" y="5713200"/>
            <a:ext cx="9144000" cy="11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47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5875867" y="2201310"/>
            <a:ext cx="3268133" cy="3657600"/>
          </a:xfrm>
        </p:spPr>
        <p:txBody>
          <a:bodyPr/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38200" y="2201357"/>
            <a:ext cx="4826000" cy="3611563"/>
          </a:xfrm>
        </p:spPr>
        <p:txBody>
          <a:bodyPr/>
          <a:lstStyle>
            <a:lvl1pPr>
              <a:defRPr sz="2000" b="0" i="0">
                <a:latin typeface="Arial" pitchFamily="34" charset="0"/>
                <a:cs typeface="Arial" pitchFamily="34" charset="0"/>
              </a:defRPr>
            </a:lvl1pPr>
            <a:lvl2pPr>
              <a:defRPr sz="2000" b="0" i="0">
                <a:latin typeface="Sabon LT Std"/>
                <a:cs typeface="Sabon LT Std" pitchFamily="18" charset="0"/>
              </a:defRPr>
            </a:lvl2pPr>
            <a:lvl3pPr>
              <a:defRPr sz="1800" b="0" i="0"/>
            </a:lvl3pPr>
            <a:lvl4pPr>
              <a:defRPr sz="1600" b="0" i="0"/>
            </a:lvl4pPr>
            <a:lvl5pPr>
              <a:defRPr sz="1200" b="0" i="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770479"/>
            <a:ext cx="7467600" cy="1143000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EC23CC0D-6F3F-954F-BD2D-DA6166CB6F0D}" type="datetime1">
              <a:rPr lang="sv-SE"/>
              <a:pPr/>
              <a:t>2024-03-15</a:t>
            </a:fld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4056BE69-F470-4146-8FB1-DDF2850709FE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7" name="Bildobjekt 6" descr="Wawe_PPtmall_0,10_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11"/>
          <a:stretch/>
        </p:blipFill>
        <p:spPr>
          <a:xfrm>
            <a:off x="0" y="5713200"/>
            <a:ext cx="9144000" cy="11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418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59555-D774-4F2E-868E-57BADD528BA9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843823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F8F13-4207-AED6-E54A-A972FBFAA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9C4BE-E2C8-FD90-630A-F4D609995E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40B0B8-0961-6A33-6603-038E74E43F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F0A34-8168-C98F-E8A4-EAE590D7C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DD358-541D-4C1E-B2BE-61E2BA12902F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F9E4BF-03B7-BA26-9358-593B47360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8A86C4-DFF1-E2D3-0554-28BAA4A04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2E9A-BCB5-48A6-8629-37C64BE35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3255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769938"/>
            <a:ext cx="65452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46138" y="2227263"/>
            <a:ext cx="6545262" cy="361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Sed ut </a:t>
            </a:r>
            <a:r>
              <a:rPr lang="sv-SE" dirty="0" err="1"/>
              <a:t>perspiciatis</a:t>
            </a:r>
            <a:r>
              <a:rPr lang="sv-SE" dirty="0"/>
              <a:t> </a:t>
            </a:r>
            <a:r>
              <a:rPr lang="sv-SE" dirty="0" err="1"/>
              <a:t>unde</a:t>
            </a:r>
            <a:r>
              <a:rPr lang="sv-SE" dirty="0"/>
              <a:t> </a:t>
            </a:r>
            <a:r>
              <a:rPr lang="sv-SE" dirty="0" err="1"/>
              <a:t>omnis</a:t>
            </a:r>
            <a:r>
              <a:rPr lang="sv-SE" dirty="0"/>
              <a:t> iste </a:t>
            </a:r>
            <a:r>
              <a:rPr lang="sv-SE" dirty="0" err="1"/>
              <a:t>natus</a:t>
            </a:r>
            <a:r>
              <a:rPr lang="sv-SE" dirty="0"/>
              <a:t> </a:t>
            </a:r>
            <a:r>
              <a:rPr lang="sv-SE" dirty="0" err="1"/>
              <a:t>error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voluptatem</a:t>
            </a:r>
            <a:r>
              <a:rPr lang="sv-SE" dirty="0"/>
              <a:t> </a:t>
            </a:r>
            <a:r>
              <a:rPr lang="sv-SE" dirty="0" err="1"/>
              <a:t>accusantium</a:t>
            </a:r>
            <a:r>
              <a:rPr lang="sv-SE" dirty="0"/>
              <a:t> </a:t>
            </a:r>
            <a:r>
              <a:rPr lang="sv-SE" dirty="0" err="1"/>
              <a:t>doloremque</a:t>
            </a:r>
            <a:r>
              <a:rPr lang="sv-SE" dirty="0"/>
              <a:t> </a:t>
            </a:r>
            <a:r>
              <a:rPr lang="sv-SE" dirty="0" err="1"/>
              <a:t>laudantium</a:t>
            </a:r>
            <a:r>
              <a:rPr lang="sv-SE" dirty="0"/>
              <a:t>, </a:t>
            </a:r>
            <a:r>
              <a:rPr lang="sv-SE" dirty="0" err="1"/>
              <a:t>totam</a:t>
            </a:r>
            <a:r>
              <a:rPr lang="sv-SE" dirty="0"/>
              <a:t> rem </a:t>
            </a:r>
            <a:r>
              <a:rPr lang="sv-SE" dirty="0" err="1"/>
              <a:t>aperiam</a:t>
            </a:r>
            <a:r>
              <a:rPr lang="sv-SE" dirty="0"/>
              <a:t>, </a:t>
            </a:r>
            <a:r>
              <a:rPr lang="sv-SE" dirty="0" err="1"/>
              <a:t>eaque</a:t>
            </a:r>
            <a:r>
              <a:rPr lang="sv-SE" dirty="0"/>
              <a:t> </a:t>
            </a:r>
            <a:r>
              <a:rPr lang="sv-SE" dirty="0" err="1"/>
              <a:t>ipsa</a:t>
            </a:r>
            <a:r>
              <a:rPr lang="sv-SE" dirty="0"/>
              <a:t> </a:t>
            </a:r>
            <a:r>
              <a:rPr lang="sv-SE" dirty="0" err="1"/>
              <a:t>quae</a:t>
            </a:r>
            <a:r>
              <a:rPr lang="sv-SE" dirty="0"/>
              <a:t> ab </a:t>
            </a:r>
            <a:r>
              <a:rPr lang="sv-SE" dirty="0" err="1"/>
              <a:t>illo</a:t>
            </a:r>
            <a:r>
              <a:rPr lang="sv-SE" dirty="0"/>
              <a:t> </a:t>
            </a:r>
            <a:r>
              <a:rPr lang="sv-SE" dirty="0" err="1"/>
              <a:t>inventore</a:t>
            </a:r>
            <a:r>
              <a:rPr lang="sv-SE" dirty="0"/>
              <a:t> </a:t>
            </a:r>
            <a:r>
              <a:rPr lang="sv-SE" dirty="0" err="1"/>
              <a:t>veritatis</a:t>
            </a:r>
            <a:r>
              <a:rPr lang="sv-SE" dirty="0"/>
              <a:t> et </a:t>
            </a:r>
            <a:r>
              <a:rPr lang="sv-SE" dirty="0" err="1"/>
              <a:t>quasi</a:t>
            </a:r>
            <a:r>
              <a:rPr lang="sv-SE" dirty="0"/>
              <a:t> </a:t>
            </a:r>
            <a:r>
              <a:rPr lang="sv-SE" dirty="0" err="1"/>
              <a:t>architecto</a:t>
            </a:r>
            <a:r>
              <a:rPr lang="sv-SE" dirty="0"/>
              <a:t> </a:t>
            </a:r>
            <a:r>
              <a:rPr lang="sv-SE" dirty="0" err="1"/>
              <a:t>beatae</a:t>
            </a:r>
            <a:r>
              <a:rPr lang="sv-SE" dirty="0"/>
              <a:t> vitae </a:t>
            </a:r>
            <a:r>
              <a:rPr lang="sv-SE" dirty="0" err="1"/>
              <a:t>dicta</a:t>
            </a:r>
            <a:r>
              <a:rPr lang="sv-SE" dirty="0"/>
              <a:t> sunt </a:t>
            </a:r>
            <a:r>
              <a:rPr lang="sv-SE" dirty="0" err="1"/>
              <a:t>explicabo</a:t>
            </a:r>
            <a:r>
              <a:rPr lang="sv-SE" dirty="0"/>
              <a:t>. Nemo </a:t>
            </a:r>
            <a:r>
              <a:rPr lang="sv-SE" dirty="0" err="1"/>
              <a:t>enim</a:t>
            </a:r>
            <a:r>
              <a:rPr lang="sv-SE" dirty="0"/>
              <a:t> </a:t>
            </a:r>
            <a:r>
              <a:rPr lang="sv-SE" dirty="0" err="1"/>
              <a:t>ipsam</a:t>
            </a:r>
            <a:r>
              <a:rPr lang="sv-SE" dirty="0"/>
              <a:t> </a:t>
            </a:r>
            <a:r>
              <a:rPr lang="sv-SE" dirty="0" err="1"/>
              <a:t>voluptatem</a:t>
            </a:r>
            <a:r>
              <a:rPr lang="sv-SE" dirty="0"/>
              <a:t> </a:t>
            </a:r>
            <a:r>
              <a:rPr lang="sv-SE" dirty="0" err="1"/>
              <a:t>quia</a:t>
            </a:r>
            <a:r>
              <a:rPr lang="sv-SE" dirty="0"/>
              <a:t> </a:t>
            </a:r>
            <a:r>
              <a:rPr lang="sv-SE" dirty="0" err="1"/>
              <a:t>voluptas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aspernatur</a:t>
            </a:r>
            <a:r>
              <a:rPr lang="sv-SE" dirty="0"/>
              <a:t> </a:t>
            </a:r>
            <a:r>
              <a:rPr lang="sv-SE" dirty="0" err="1"/>
              <a:t>aut</a:t>
            </a:r>
            <a:r>
              <a:rPr lang="sv-SE" dirty="0"/>
              <a:t> </a:t>
            </a:r>
            <a:r>
              <a:rPr lang="sv-SE" dirty="0" err="1"/>
              <a:t>odit</a:t>
            </a:r>
            <a:r>
              <a:rPr lang="sv-SE" dirty="0"/>
              <a:t> </a:t>
            </a:r>
            <a:r>
              <a:rPr lang="sv-SE" dirty="0" err="1"/>
              <a:t>aut</a:t>
            </a:r>
            <a:r>
              <a:rPr lang="sv-SE" dirty="0"/>
              <a:t> </a:t>
            </a:r>
            <a:r>
              <a:rPr lang="sv-SE" dirty="0" err="1"/>
              <a:t>fugit</a:t>
            </a:r>
            <a:r>
              <a:rPr lang="sv-SE" dirty="0"/>
              <a:t>, sed </a:t>
            </a:r>
            <a:r>
              <a:rPr lang="sv-SE" dirty="0" err="1"/>
              <a:t>quia</a:t>
            </a:r>
            <a:r>
              <a:rPr lang="sv-SE" dirty="0"/>
              <a:t> </a:t>
            </a:r>
            <a:r>
              <a:rPr lang="sv-SE" dirty="0" err="1"/>
              <a:t>consequuntur</a:t>
            </a:r>
            <a:r>
              <a:rPr lang="sv-SE" dirty="0"/>
              <a:t> </a:t>
            </a:r>
            <a:r>
              <a:rPr lang="sv-SE" dirty="0" err="1"/>
              <a:t>magni</a:t>
            </a:r>
            <a:r>
              <a:rPr lang="sv-SE" dirty="0"/>
              <a:t> </a:t>
            </a:r>
            <a:r>
              <a:rPr lang="sv-SE" dirty="0" err="1"/>
              <a:t>dolores</a:t>
            </a:r>
            <a:r>
              <a:rPr lang="sv-SE" dirty="0"/>
              <a:t> </a:t>
            </a:r>
            <a:r>
              <a:rPr lang="sv-SE" dirty="0" err="1"/>
              <a:t>eos</a:t>
            </a:r>
            <a:r>
              <a:rPr lang="sv-SE" dirty="0"/>
              <a:t> </a:t>
            </a:r>
            <a:r>
              <a:rPr lang="sv-SE" dirty="0" err="1"/>
              <a:t>qui</a:t>
            </a:r>
            <a:r>
              <a:rPr lang="sv-SE" dirty="0"/>
              <a:t> </a:t>
            </a:r>
            <a:r>
              <a:rPr lang="sv-SE" dirty="0" err="1"/>
              <a:t>ratione</a:t>
            </a:r>
            <a:r>
              <a:rPr lang="sv-SE" dirty="0"/>
              <a:t> </a:t>
            </a:r>
            <a:r>
              <a:rPr lang="sv-SE" dirty="0" err="1"/>
              <a:t>voluptatem</a:t>
            </a:r>
            <a:r>
              <a:rPr lang="sv-SE" dirty="0"/>
              <a:t> </a:t>
            </a:r>
            <a:r>
              <a:rPr lang="sv-SE" dirty="0" err="1"/>
              <a:t>sequi</a:t>
            </a:r>
            <a:r>
              <a:rPr lang="sv-SE" dirty="0"/>
              <a:t> </a:t>
            </a:r>
            <a:r>
              <a:rPr lang="sv-SE" dirty="0" err="1"/>
              <a:t>nesciunt</a:t>
            </a:r>
            <a:r>
              <a:rPr lang="sv-SE" dirty="0"/>
              <a:t>. </a:t>
            </a:r>
            <a:r>
              <a:rPr lang="sv-SE" dirty="0" err="1"/>
              <a:t>Neque</a:t>
            </a:r>
            <a:r>
              <a:rPr lang="sv-SE" dirty="0"/>
              <a:t> </a:t>
            </a:r>
            <a:r>
              <a:rPr lang="sv-SE" dirty="0" err="1"/>
              <a:t>porro</a:t>
            </a:r>
            <a:r>
              <a:rPr lang="sv-SE" dirty="0"/>
              <a:t> </a:t>
            </a:r>
            <a:r>
              <a:rPr lang="sv-SE" dirty="0" err="1"/>
              <a:t>quisquam</a:t>
            </a:r>
            <a:r>
              <a:rPr lang="sv-SE" dirty="0"/>
              <a:t> est, </a:t>
            </a:r>
            <a:r>
              <a:rPr lang="sv-SE" dirty="0" err="1"/>
              <a:t>qui</a:t>
            </a:r>
            <a:r>
              <a:rPr lang="sv-SE" dirty="0"/>
              <a:t> </a:t>
            </a:r>
            <a:r>
              <a:rPr lang="sv-SE" dirty="0" err="1"/>
              <a:t>dolorem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quia</a:t>
            </a:r>
            <a:r>
              <a:rPr lang="sv-SE" dirty="0"/>
              <a:t> </a:t>
            </a:r>
            <a:r>
              <a:rPr lang="sv-SE" dirty="0" err="1"/>
              <a:t>dolor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cs typeface="Arial" charset="0"/>
              </a:defRPr>
            </a:lvl1pPr>
          </a:lstStyle>
          <a:p>
            <a:fld id="{1DDC4843-83D9-CA4D-93EE-17462F74B450}" type="datetime1">
              <a:rPr lang="sv-SE"/>
              <a:pPr/>
              <a:t>2024-03-15</a:t>
            </a:fld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cs typeface="Arial" charset="0"/>
              </a:defRPr>
            </a:lvl1pPr>
          </a:lstStyle>
          <a:p>
            <a:fld id="{3D60BA4C-210D-FB42-8E24-06C6918CD2F8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1030" name="Picture 8" descr="Logo_txt_runt_farg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913" y="358775"/>
            <a:ext cx="102393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68" r:id="rId4"/>
    <p:sldLayoutId id="2147483773" r:id="rId5"/>
    <p:sldLayoutId id="2147483777" r:id="rId6"/>
    <p:sldLayoutId id="2147483779" r:id="rId7"/>
  </p:sldLayoutIdLst>
  <p:hf hdr="0" ftr="0"/>
  <p:txStyles>
    <p:titleStyle>
      <a:lvl1pPr algn="l" defTabSz="457200" rtl="0" eaLnBrk="1" fontAlgn="base" hangingPunct="1">
        <a:lnSpc>
          <a:spcPts val="3438"/>
        </a:lnSpc>
        <a:spcBef>
          <a:spcPct val="0"/>
        </a:spcBef>
        <a:spcAft>
          <a:spcPct val="0"/>
        </a:spcAft>
        <a:defRPr sz="2800" b="1" kern="1200">
          <a:solidFill>
            <a:srgbClr val="4A96CD"/>
          </a:solidFill>
          <a:latin typeface="Arial" pitchFamily="34" charset="0"/>
          <a:ea typeface="ＭＳ Ｐゴシック" pitchFamily="68" charset="-128"/>
          <a:cs typeface="Arial" pitchFamily="34" charset="0"/>
        </a:defRPr>
      </a:lvl1pPr>
      <a:lvl2pPr algn="l" defTabSz="457200" rtl="0" eaLnBrk="1" fontAlgn="base" hangingPunct="1">
        <a:lnSpc>
          <a:spcPts val="3438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68" charset="-128"/>
          <a:cs typeface="Arial" charset="0"/>
        </a:defRPr>
      </a:lvl2pPr>
      <a:lvl3pPr algn="l" defTabSz="457200" rtl="0" eaLnBrk="1" fontAlgn="base" hangingPunct="1">
        <a:lnSpc>
          <a:spcPts val="3438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68" charset="-128"/>
          <a:cs typeface="Arial" charset="0"/>
        </a:defRPr>
      </a:lvl3pPr>
      <a:lvl4pPr algn="l" defTabSz="457200" rtl="0" eaLnBrk="1" fontAlgn="base" hangingPunct="1">
        <a:lnSpc>
          <a:spcPts val="3438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68" charset="-128"/>
          <a:cs typeface="Arial" charset="0"/>
        </a:defRPr>
      </a:lvl4pPr>
      <a:lvl5pPr algn="l" defTabSz="457200" rtl="0" eaLnBrk="1" fontAlgn="base" hangingPunct="1">
        <a:lnSpc>
          <a:spcPts val="3438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68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rade Gothic LT Std Bold" pitchFamily="68" charset="0"/>
          <a:ea typeface="ＭＳ Ｐゴシック" pitchFamily="68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rade Gothic LT Std Bold" pitchFamily="68" charset="0"/>
          <a:ea typeface="ＭＳ Ｐゴシック" pitchFamily="68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rade Gothic LT Std Bold" pitchFamily="68" charset="0"/>
          <a:ea typeface="ＭＳ Ｐゴシック" pitchFamily="68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rade Gothic LT Std Bold" pitchFamily="68" charset="0"/>
          <a:ea typeface="ＭＳ Ｐゴシック" pitchFamily="68" charset="-128"/>
        </a:defRPr>
      </a:lvl9pPr>
    </p:titleStyle>
    <p:bodyStyle>
      <a:lvl1pPr marL="177800" indent="-1778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lang="sv-SE" sz="2000" kern="1200" dirty="0">
          <a:solidFill>
            <a:schemeClr val="tx1"/>
          </a:solidFill>
          <a:latin typeface="Arial" pitchFamily="34" charset="0"/>
          <a:ea typeface="ＭＳ Ｐゴシック" pitchFamily="68" charset="-128"/>
          <a:cs typeface="Arial" pitchFamily="34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Sabon LT Std"/>
          <a:ea typeface="ＭＳ Ｐゴシック" pitchFamily="68" charset="-128"/>
          <a:cs typeface="Sabon LT Std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i="1" kern="1200">
          <a:solidFill>
            <a:schemeClr val="tx1"/>
          </a:solidFill>
          <a:latin typeface="Sabon LT Std"/>
          <a:ea typeface="ＭＳ Ｐゴシック" pitchFamily="68" charset="-128"/>
          <a:cs typeface="Sabon LT Std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Sabon LT Std"/>
          <a:ea typeface="ＭＳ Ｐゴシック" pitchFamily="68" charset="-128"/>
          <a:cs typeface="Sabon LT Std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i="1" kern="1200">
          <a:solidFill>
            <a:schemeClr val="tx1"/>
          </a:solidFill>
          <a:latin typeface="Sabon LT Std"/>
          <a:ea typeface="ＭＳ Ｐゴシック" pitchFamily="68" charset="-128"/>
          <a:cs typeface="Sabon LT Std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search/?searchtype=author&amp;query=Carlsson%2C+M" TargetMode="External"/><Relationship Id="rId13" Type="http://schemas.openxmlformats.org/officeDocument/2006/relationships/hyperlink" Target="https://arxiv.org/search/?searchtype=author&amp;query=Muntean%2C+A" TargetMode="External"/><Relationship Id="rId3" Type="http://schemas.openxmlformats.org/officeDocument/2006/relationships/hyperlink" Target="http://urn.kb.se/resolve?urn=urn:nbn:se:oru:diva-38500" TargetMode="External"/><Relationship Id="rId7" Type="http://schemas.openxmlformats.org/officeDocument/2006/relationships/hyperlink" Target="https://arxiv.org/search/?searchtype=author&amp;query=Rousse%2C+F" TargetMode="External"/><Relationship Id="rId12" Type="http://schemas.openxmlformats.org/officeDocument/2006/relationships/hyperlink" Target="https://arxiv.org/search/?searchtype=author&amp;query=Wondmagegne%2C+Y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arxiv.org/format/2305.08520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arxiv.org/abs/2006.04939" TargetMode="External"/><Relationship Id="rId11" Type="http://schemas.openxmlformats.org/officeDocument/2006/relationships/hyperlink" Target="https://arxiv.org/search/?searchtype=author&amp;query=Nepal%2C+S" TargetMode="External"/><Relationship Id="rId5" Type="http://schemas.openxmlformats.org/officeDocument/2006/relationships/hyperlink" Target="https://doi.org/10.1007/978-3-031-17820-7_29" TargetMode="External"/><Relationship Id="rId15" Type="http://schemas.openxmlformats.org/officeDocument/2006/relationships/hyperlink" Target="https://arxiv.org/pdf/2305.08520" TargetMode="External"/><Relationship Id="rId10" Type="http://schemas.openxmlformats.org/officeDocument/2006/relationships/hyperlink" Target="https://arxiv.org/search/?searchtype=author&amp;query=Wellander%2C+B+K" TargetMode="External"/><Relationship Id="rId4" Type="http://schemas.openxmlformats.org/officeDocument/2006/relationships/hyperlink" Target="http://urn.kb.se/resolve?urn=urn:nbn:se:oru:diva-76669" TargetMode="External"/><Relationship Id="rId9" Type="http://schemas.openxmlformats.org/officeDocument/2006/relationships/hyperlink" Target="https://arxiv.org/search/?searchtype=author&amp;query=Ogren%2C+M" TargetMode="External"/><Relationship Id="rId14" Type="http://schemas.openxmlformats.org/officeDocument/2006/relationships/hyperlink" Target="https://arxiv.org/abs/2305.08520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search/?searchtype=author&amp;query=Dmytryshyn%2C+A" TargetMode="External"/><Relationship Id="rId3" Type="http://schemas.openxmlformats.org/officeDocument/2006/relationships/hyperlink" Target="https://arxiv.org/search/?searchtype=author&amp;query=Kheruntsyan%2C+K+V" TargetMode="External"/><Relationship Id="rId7" Type="http://schemas.openxmlformats.org/officeDocument/2006/relationships/hyperlink" Target="https://arxiv.org/search/?searchtype=author&amp;query=Fasi%2C+M" TargetMode="External"/><Relationship Id="rId2" Type="http://schemas.openxmlformats.org/officeDocument/2006/relationships/hyperlink" Target="https://arxiv.org/search/?searchtype=author&amp;query=Ogren%2C+M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arxiv.org/search/?searchtype=author&amp;query=Eriksson%2C+O" TargetMode="External"/><Relationship Id="rId5" Type="http://schemas.openxmlformats.org/officeDocument/2006/relationships/hyperlink" Target="https://arxiv.org/search/?searchtype=author&amp;query=Rousse%2C+F" TargetMode="External"/><Relationship Id="rId4" Type="http://schemas.openxmlformats.org/officeDocument/2006/relationships/hyperlink" Target="https://arxiv.org/search/?searchtype=author&amp;query=Corney%2C+J+F" TargetMode="External"/><Relationship Id="rId9" Type="http://schemas.openxmlformats.org/officeDocument/2006/relationships/hyperlink" Target="https://arxiv.org/search/?searchtype=author&amp;query=Gulliksson%2C+M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e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e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ubrik 1"/>
          <p:cNvSpPr>
            <a:spLocks noGrp="1"/>
          </p:cNvSpPr>
          <p:nvPr>
            <p:ph type="ctrTitle"/>
          </p:nvPr>
        </p:nvSpPr>
        <p:spPr>
          <a:xfrm>
            <a:off x="152400" y="3703320"/>
            <a:ext cx="8882743" cy="2759527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deterministic talk(?) about stochastic calculations in classical and quantum physics</a:t>
            </a:r>
            <a:br>
              <a:rPr lang="sv-SE" sz="3200" b="0" dirty="0">
                <a:solidFill>
                  <a:srgbClr val="FF0000"/>
                </a:solidFill>
              </a:rPr>
            </a:br>
            <a:br>
              <a:rPr lang="sv-SE" sz="3200" dirty="0">
                <a:solidFill>
                  <a:srgbClr val="FF0000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Magnus Ögren</a:t>
            </a:r>
            <a:br>
              <a:rPr lang="sv-SE" dirty="0"/>
            </a:br>
            <a:r>
              <a:rPr lang="en-US" sz="2200" i="1" dirty="0"/>
              <a:t>School of Science and Technology</a:t>
            </a:r>
            <a:br>
              <a:rPr lang="en-US" sz="2200" i="1" dirty="0"/>
            </a:br>
            <a:r>
              <a:rPr lang="en-US" sz="2200" i="1" dirty="0" err="1"/>
              <a:t>Örebro</a:t>
            </a:r>
            <a:r>
              <a:rPr lang="en-US" sz="2200" i="1" dirty="0"/>
              <a:t> University, Sweden</a:t>
            </a:r>
            <a:br>
              <a:rPr lang="en-US" sz="2200" i="1" dirty="0"/>
            </a:b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123" name="Underrubrik 2"/>
          <p:cNvSpPr>
            <a:spLocks noGrp="1"/>
          </p:cNvSpPr>
          <p:nvPr>
            <p:ph type="subTitle" idx="1"/>
          </p:nvPr>
        </p:nvSpPr>
        <p:spPr>
          <a:xfrm>
            <a:off x="1600200" y="5519056"/>
            <a:ext cx="6879770" cy="1338943"/>
          </a:xfrm>
        </p:spPr>
        <p:txBody>
          <a:bodyPr>
            <a:normAutofit/>
          </a:bodyPr>
          <a:lstStyle/>
          <a:p>
            <a:endParaRPr lang="en-US" b="1" dirty="0">
              <a:latin typeface="Arial" charset="0"/>
              <a:ea typeface="ＭＳ Ｐゴシック" charset="0"/>
              <a:cs typeface="Arial" charset="0"/>
            </a:endParaRPr>
          </a:p>
          <a:p>
            <a:pPr algn="l"/>
            <a:br>
              <a:rPr lang="en-US" dirty="0"/>
            </a:br>
            <a:endParaRPr lang="sv-SE" dirty="0"/>
          </a:p>
          <a:p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124" name="Platshållare för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F8276C8-9AAB-C649-8DF6-E007EB277EBF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5125" name="Platshållare för bildnummer 4"/>
          <p:cNvSpPr>
            <a:spLocks noGrp="1"/>
          </p:cNvSpPr>
          <p:nvPr>
            <p:ph type="sldNum" sz="quarter" idx="11"/>
          </p:nvPr>
        </p:nvSpPr>
        <p:spPr bwMode="auto">
          <a:xfrm>
            <a:off x="4419600" y="570590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sv-SE" dirty="0"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ubrik 1"/>
          <p:cNvSpPr>
            <a:spLocks noGrp="1"/>
          </p:cNvSpPr>
          <p:nvPr>
            <p:ph type="title"/>
          </p:nvPr>
        </p:nvSpPr>
        <p:spPr>
          <a:xfrm>
            <a:off x="137442" y="262390"/>
            <a:ext cx="7685314" cy="889000"/>
          </a:xfrm>
        </p:spPr>
        <p:txBody>
          <a:bodyPr/>
          <a:lstStyle/>
          <a:p>
            <a:r>
              <a:rPr lang="en-US" u="sng" dirty="0">
                <a:solidFill>
                  <a:srgbClr val="FF0000"/>
                </a:solidFill>
              </a:rPr>
              <a:t>Nuclear Magnetic Resonance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NMR important tool in modern technology. </a:t>
            </a:r>
            <a:br>
              <a:rPr lang="en-US" dirty="0"/>
            </a:b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147" name="Platshållare för innehåll 2"/>
          <p:cNvSpPr>
            <a:spLocks noGrp="1"/>
          </p:cNvSpPr>
          <p:nvPr>
            <p:ph idx="1"/>
          </p:nvPr>
        </p:nvSpPr>
        <p:spPr>
          <a:xfrm>
            <a:off x="838200" y="2201863"/>
            <a:ext cx="6561138" cy="3611562"/>
          </a:xfrm>
        </p:spPr>
        <p:txBody>
          <a:bodyPr/>
          <a:lstStyle/>
          <a:p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148" name="Platshållare för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B154BE9-530F-A94D-9E7A-68129DBAA68D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6149" name="Platshållare för bildnumm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A1555F7-A10D-8349-8E86-4E41F1600541}" type="slidenum">
              <a:rPr lang="sv-SE">
                <a:cs typeface="Arial" charset="0"/>
              </a:rPr>
              <a:pPr eaLnBrk="1" hangingPunct="1"/>
              <a:t>10</a:t>
            </a:fld>
            <a:endParaRPr lang="sv-SE">
              <a:cs typeface="Arial" charset="0"/>
            </a:endParaRPr>
          </a:p>
        </p:txBody>
      </p:sp>
      <p:pic>
        <p:nvPicPr>
          <p:cNvPr id="8194" name="Picture 2" descr="http://www.ccas-web.org/img/superconductivity/superconducting_m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447" y="4680858"/>
            <a:ext cx="2854435" cy="211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42" y="884617"/>
            <a:ext cx="6598801" cy="4808161"/>
          </a:xfrm>
          <a:prstGeom prst="rect">
            <a:avLst/>
          </a:prstGeom>
        </p:spPr>
      </p:pic>
      <p:pic>
        <p:nvPicPr>
          <p:cNvPr id="8196" name="Picture 4" descr="http://ipo.lbl.gov/wp-content/uploads/sites/8/2014/08/1717apps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007" y="1883228"/>
            <a:ext cx="205740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070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631" y="3286957"/>
            <a:ext cx="7766281" cy="1908000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179" y="5602014"/>
            <a:ext cx="7410961" cy="928560"/>
          </a:xfrm>
          <a:prstGeom prst="rect">
            <a:avLst/>
          </a:prstGeom>
        </p:spPr>
      </p:pic>
      <p:sp>
        <p:nvSpPr>
          <p:cNvPr id="8194" name="Platshållare för bild 1"/>
          <p:cNvSpPr>
            <a:spLocks noGrp="1" noTextEdit="1"/>
          </p:cNvSpPr>
          <p:nvPr>
            <p:ph type="pic" sz="quarter" idx="13"/>
          </p:nvPr>
        </p:nvSpPr>
        <p:spPr>
          <a:xfrm>
            <a:off x="5875338" y="2201863"/>
            <a:ext cx="3268662" cy="3657600"/>
          </a:xfrm>
        </p:spPr>
        <p:txBody>
          <a:bodyPr/>
          <a:lstStyle/>
          <a:p>
            <a:endParaRPr lang="sv-SE"/>
          </a:p>
        </p:txBody>
      </p:sp>
      <p:sp>
        <p:nvSpPr>
          <p:cNvPr id="8195" name="Platshållare för innehåll 2"/>
          <p:cNvSpPr>
            <a:spLocks noGrp="1"/>
          </p:cNvSpPr>
          <p:nvPr>
            <p:ph idx="1"/>
          </p:nvPr>
        </p:nvSpPr>
        <p:spPr>
          <a:xfrm>
            <a:off x="838200" y="2201863"/>
            <a:ext cx="4826000" cy="3611562"/>
          </a:xfrm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6" name="Rubrik 3"/>
          <p:cNvSpPr>
            <a:spLocks noGrp="1"/>
          </p:cNvSpPr>
          <p:nvPr>
            <p:ph type="title"/>
          </p:nvPr>
        </p:nvSpPr>
        <p:spPr>
          <a:xfrm>
            <a:off x="217717" y="43544"/>
            <a:ext cx="8131629" cy="6304921"/>
          </a:xfrm>
        </p:spPr>
        <p:txBody>
          <a:bodyPr/>
          <a:lstStyle/>
          <a:p>
            <a:r>
              <a:rPr lang="en-US" dirty="0"/>
              <a:t>After simplifications of Bloch’s equations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for NMR dynamics, we are left with a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reaction-diffusion equation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with  Robin boundary conditions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7" name="Platshållare för datum 4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55B4B1-5C27-3040-BB8F-7AEF02CC966A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8198" name="Platshållare för bildnumm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761087-326B-2345-8DDC-C74E05AC7582}" type="slidenum">
              <a:rPr lang="sv-SE">
                <a:cs typeface="Arial" charset="0"/>
              </a:rPr>
              <a:pPr eaLnBrk="1" hangingPunct="1"/>
              <a:t>11</a:t>
            </a:fld>
            <a:endParaRPr lang="sv-SE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243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765" y="3912422"/>
            <a:ext cx="2619906" cy="1811103"/>
          </a:xfrm>
          <a:prstGeom prst="rect">
            <a:avLst/>
          </a:prstGeom>
        </p:spPr>
      </p:pic>
      <p:sp>
        <p:nvSpPr>
          <p:cNvPr id="8195" name="Platshållare för innehåll 2"/>
          <p:cNvSpPr>
            <a:spLocks noGrp="1"/>
          </p:cNvSpPr>
          <p:nvPr>
            <p:ph idx="1"/>
          </p:nvPr>
        </p:nvSpPr>
        <p:spPr>
          <a:xfrm>
            <a:off x="838200" y="2201863"/>
            <a:ext cx="4826000" cy="3611562"/>
          </a:xfrm>
        </p:spPr>
        <p:txBody>
          <a:bodyPr/>
          <a:lstStyle/>
          <a:p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6" name="Rubrik 3"/>
          <p:cNvSpPr>
            <a:spLocks noGrp="1"/>
          </p:cNvSpPr>
          <p:nvPr>
            <p:ph type="title"/>
          </p:nvPr>
        </p:nvSpPr>
        <p:spPr>
          <a:xfrm>
            <a:off x="506185" y="748501"/>
            <a:ext cx="8131629" cy="3842656"/>
          </a:xfrm>
        </p:spPr>
        <p:txBody>
          <a:bodyPr/>
          <a:lstStyle/>
          <a:p>
            <a:r>
              <a:rPr lang="en-US" dirty="0"/>
              <a:t>We integrate out the spatial degrees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to obtain a time-dependent </a:t>
            </a:r>
            <a:r>
              <a:rPr lang="en-US" i="1" dirty="0"/>
              <a:t>total magnetization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For uniform initial conditions, Gauss’ theorem can provide the short time asymptote </a:t>
            </a:r>
            <a:br>
              <a:rPr lang="en-US" dirty="0"/>
            </a:br>
            <a:br>
              <a:rPr lang="en-US" dirty="0"/>
            </a:b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7" name="Platshållare för datum 4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55B4B1-5C27-3040-BB8F-7AEF02CC966A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8198" name="Platshållare för bildnumm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761087-326B-2345-8DDC-C74E05AC7582}" type="slidenum">
              <a:rPr lang="sv-SE">
                <a:cs typeface="Arial" charset="0"/>
              </a:rPr>
              <a:pPr eaLnBrk="1" hangingPunct="1"/>
              <a:t>12</a:t>
            </a:fld>
            <a:endParaRPr lang="sv-SE">
              <a:cs typeface="Arial" charset="0"/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133" y="3806986"/>
            <a:ext cx="4841067" cy="2087293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028" y="1164299"/>
            <a:ext cx="6825346" cy="87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07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Platshållare för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F8276C8-9AAB-C649-8DF6-E007EB277EBF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5125" name="Platshållare för bildnumm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EB0C404-3CC9-F945-8C4F-82B13C8E6E4A}" type="slidenum">
              <a:rPr lang="sv-SE">
                <a:cs typeface="Arial" charset="0"/>
              </a:rPr>
              <a:pPr eaLnBrk="1" hangingPunct="1"/>
              <a:t>13</a:t>
            </a:fld>
            <a:endParaRPr lang="sv-SE">
              <a:cs typeface="Arial" charset="0"/>
            </a:endParaRPr>
          </a:p>
        </p:txBody>
      </p:sp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157" y="117202"/>
            <a:ext cx="6983004" cy="623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86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946" name="Text Box 2"/>
          <p:cNvSpPr txBox="1">
            <a:spLocks noChangeArrowheads="1"/>
          </p:cNvSpPr>
          <p:nvPr/>
        </p:nvSpPr>
        <p:spPr bwMode="auto">
          <a:xfrm>
            <a:off x="2211267" y="5854212"/>
            <a:ext cx="5278315" cy="944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en-US" altLang="sv-SE" sz="2769">
                <a:solidFill>
                  <a:srgbClr val="0000FF"/>
                </a:solidFill>
              </a:rPr>
            </a:br>
            <a:endParaRPr lang="en-US" altLang="sv-SE" sz="2769">
              <a:solidFill>
                <a:srgbClr val="0000FF"/>
              </a:solidFill>
            </a:endParaRPr>
          </a:p>
        </p:txBody>
      </p:sp>
      <p:pic>
        <p:nvPicPr>
          <p:cNvPr id="1362948" name="Picture 4" descr="error_message_from_comsol_when_meshing_an_imported_stl_fi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539"/>
            <a:ext cx="9144000" cy="514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949" name="Picture 5" descr="PC_130422_uk2_after_BSE_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769"/>
            <a:ext cx="2754923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2950" name="Text Box 6"/>
          <p:cNvSpPr txBox="1">
            <a:spLocks noChangeArrowheads="1"/>
          </p:cNvSpPr>
          <p:nvPr/>
        </p:nvSpPr>
        <p:spPr bwMode="auto">
          <a:xfrm>
            <a:off x="2801815" y="350228"/>
            <a:ext cx="6342185" cy="1001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10668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5240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9812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4384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8956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3528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8100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2672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/>
            <a:r>
              <a:rPr lang="en-US" altLang="sv-SE" sz="2954">
                <a:solidFill>
                  <a:srgbClr val="0000FF"/>
                </a:solidFill>
              </a:rPr>
              <a:t>In many applications the domain </a:t>
            </a:r>
            <a:br>
              <a:rPr lang="en-US" altLang="sv-SE" sz="2954">
                <a:solidFill>
                  <a:srgbClr val="0000FF"/>
                </a:solidFill>
              </a:rPr>
            </a:br>
            <a:r>
              <a:rPr lang="en-US" altLang="sv-SE" sz="2954">
                <a:solidFill>
                  <a:srgbClr val="0000FF"/>
                </a:solidFill>
              </a:rPr>
              <a:t>can be problematic… </a:t>
            </a:r>
          </a:p>
        </p:txBody>
      </p:sp>
    </p:spTree>
    <p:extLst>
      <p:ext uri="{BB962C8B-B14F-4D97-AF65-F5344CB8AC3E}">
        <p14:creationId xmlns:p14="http://schemas.microsoft.com/office/powerpoint/2010/main" val="403135728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994" name="Text Box 2"/>
          <p:cNvSpPr txBox="1">
            <a:spLocks noChangeArrowheads="1"/>
          </p:cNvSpPr>
          <p:nvPr/>
        </p:nvSpPr>
        <p:spPr bwMode="auto">
          <a:xfrm>
            <a:off x="2211267" y="5854212"/>
            <a:ext cx="5278315" cy="944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en-US" altLang="sv-SE" sz="2769">
                <a:solidFill>
                  <a:srgbClr val="0000FF"/>
                </a:solidFill>
              </a:rPr>
            </a:br>
            <a:endParaRPr lang="en-US" altLang="sv-SE" sz="2769">
              <a:solidFill>
                <a:srgbClr val="0000FF"/>
              </a:solidFill>
            </a:endParaRPr>
          </a:p>
        </p:txBody>
      </p:sp>
      <p:pic>
        <p:nvPicPr>
          <p:cNvPr id="13649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538"/>
            <a:ext cx="9144000" cy="589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64996" name="Line 4"/>
          <p:cNvSpPr>
            <a:spLocks noChangeShapeType="1"/>
          </p:cNvSpPr>
          <p:nvPr/>
        </p:nvSpPr>
        <p:spPr bwMode="auto">
          <a:xfrm>
            <a:off x="5087815" y="3628292"/>
            <a:ext cx="351692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sv-SE"/>
          </a:p>
        </p:txBody>
      </p:sp>
      <p:sp>
        <p:nvSpPr>
          <p:cNvPr id="1364997" name="Line 5"/>
          <p:cNvSpPr>
            <a:spLocks noChangeShapeType="1"/>
          </p:cNvSpPr>
          <p:nvPr/>
        </p:nvSpPr>
        <p:spPr bwMode="auto">
          <a:xfrm>
            <a:off x="0" y="4179277"/>
            <a:ext cx="7948246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sv-SE"/>
          </a:p>
        </p:txBody>
      </p:sp>
      <p:sp>
        <p:nvSpPr>
          <p:cNvPr id="1364998" name="Line 6"/>
          <p:cNvSpPr>
            <a:spLocks noChangeShapeType="1"/>
          </p:cNvSpPr>
          <p:nvPr/>
        </p:nvSpPr>
        <p:spPr bwMode="auto">
          <a:xfrm>
            <a:off x="363415" y="4425462"/>
            <a:ext cx="878058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sv-SE"/>
          </a:p>
        </p:txBody>
      </p:sp>
      <p:sp>
        <p:nvSpPr>
          <p:cNvPr id="1364999" name="Line 7"/>
          <p:cNvSpPr>
            <a:spLocks noChangeShapeType="1"/>
          </p:cNvSpPr>
          <p:nvPr/>
        </p:nvSpPr>
        <p:spPr bwMode="auto">
          <a:xfrm>
            <a:off x="0" y="4695092"/>
            <a:ext cx="382172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sv-SE"/>
          </a:p>
        </p:txBody>
      </p:sp>
      <p:sp>
        <p:nvSpPr>
          <p:cNvPr id="1365000" name="Line 8"/>
          <p:cNvSpPr>
            <a:spLocks noChangeShapeType="1"/>
          </p:cNvSpPr>
          <p:nvPr/>
        </p:nvSpPr>
        <p:spPr bwMode="auto">
          <a:xfrm>
            <a:off x="5087815" y="2596662"/>
            <a:ext cx="8440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sv-SE"/>
          </a:p>
        </p:txBody>
      </p:sp>
      <p:sp>
        <p:nvSpPr>
          <p:cNvPr id="1365001" name="Line 9"/>
          <p:cNvSpPr>
            <a:spLocks noChangeShapeType="1"/>
          </p:cNvSpPr>
          <p:nvPr/>
        </p:nvSpPr>
        <p:spPr bwMode="auto">
          <a:xfrm>
            <a:off x="808892" y="3124200"/>
            <a:ext cx="3012831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sv-SE"/>
          </a:p>
        </p:txBody>
      </p:sp>
      <p:sp>
        <p:nvSpPr>
          <p:cNvPr id="1365002" name="Rectangle 10"/>
          <p:cNvSpPr>
            <a:spLocks noChangeArrowheads="1"/>
          </p:cNvSpPr>
          <p:nvPr/>
        </p:nvSpPr>
        <p:spPr bwMode="auto">
          <a:xfrm>
            <a:off x="718456" y="491538"/>
            <a:ext cx="2297305" cy="35465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sv-SE"/>
          </a:p>
        </p:txBody>
      </p:sp>
      <p:sp>
        <p:nvSpPr>
          <p:cNvPr id="1365003" name="Text Box 11"/>
          <p:cNvSpPr txBox="1">
            <a:spLocks noChangeArrowheads="1"/>
          </p:cNvSpPr>
          <p:nvPr/>
        </p:nvSpPr>
        <p:spPr bwMode="auto">
          <a:xfrm>
            <a:off x="2543908" y="1404"/>
            <a:ext cx="5884985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10668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5240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9812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4384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8956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3528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8100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2672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/>
            <a:r>
              <a:rPr lang="en-US" altLang="sv-SE" sz="2585" b="1" dirty="0">
                <a:solidFill>
                  <a:srgbClr val="0000FF"/>
                </a:solidFill>
              </a:rPr>
              <a:t>Try a random approach!</a:t>
            </a:r>
          </a:p>
        </p:txBody>
      </p:sp>
    </p:spTree>
    <p:extLst>
      <p:ext uri="{BB962C8B-B14F-4D97-AF65-F5344CB8AC3E}">
        <p14:creationId xmlns:p14="http://schemas.microsoft.com/office/powerpoint/2010/main" val="325774100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274" name="Text Box 2"/>
          <p:cNvSpPr txBox="1">
            <a:spLocks noChangeArrowheads="1"/>
          </p:cNvSpPr>
          <p:nvPr/>
        </p:nvSpPr>
        <p:spPr bwMode="auto">
          <a:xfrm>
            <a:off x="2211267" y="5854212"/>
            <a:ext cx="5278315" cy="944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en-US" altLang="sv-SE" sz="2769">
                <a:solidFill>
                  <a:srgbClr val="0000FF"/>
                </a:solidFill>
              </a:rPr>
            </a:br>
            <a:endParaRPr lang="en-US" altLang="sv-SE" sz="2769">
              <a:solidFill>
                <a:srgbClr val="0000FF"/>
              </a:solidFill>
            </a:endParaRPr>
          </a:p>
        </p:txBody>
      </p:sp>
      <p:pic>
        <p:nvPicPr>
          <p:cNvPr id="13342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132924"/>
            <a:ext cx="8710246" cy="4440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4276" name="Line 4"/>
          <p:cNvSpPr>
            <a:spLocks noChangeShapeType="1"/>
          </p:cNvSpPr>
          <p:nvPr/>
        </p:nvSpPr>
        <p:spPr bwMode="auto">
          <a:xfrm flipH="1">
            <a:off x="574431" y="1998785"/>
            <a:ext cx="448993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sv-SE"/>
          </a:p>
        </p:txBody>
      </p:sp>
      <p:sp>
        <p:nvSpPr>
          <p:cNvPr id="1334277" name="Line 5"/>
          <p:cNvSpPr>
            <a:spLocks noChangeShapeType="1"/>
          </p:cNvSpPr>
          <p:nvPr/>
        </p:nvSpPr>
        <p:spPr bwMode="auto">
          <a:xfrm flipH="1">
            <a:off x="574431" y="2596662"/>
            <a:ext cx="303627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sv-SE"/>
          </a:p>
        </p:txBody>
      </p:sp>
      <p:sp>
        <p:nvSpPr>
          <p:cNvPr id="1334278" name="Rectangle 6"/>
          <p:cNvSpPr>
            <a:spLocks noChangeArrowheads="1"/>
          </p:cNvSpPr>
          <p:nvPr/>
        </p:nvSpPr>
        <p:spPr bwMode="auto">
          <a:xfrm>
            <a:off x="634209" y="5203707"/>
            <a:ext cx="378162" cy="369332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sv-SE"/>
          </a:p>
        </p:txBody>
      </p:sp>
      <p:sp>
        <p:nvSpPr>
          <p:cNvPr id="1334279" name="Rectangle 7"/>
          <p:cNvSpPr>
            <a:spLocks noChangeArrowheads="1"/>
          </p:cNvSpPr>
          <p:nvPr/>
        </p:nvSpPr>
        <p:spPr bwMode="auto">
          <a:xfrm>
            <a:off x="666796" y="4625143"/>
            <a:ext cx="345575" cy="369332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sv-SE"/>
          </a:p>
        </p:txBody>
      </p:sp>
      <p:sp>
        <p:nvSpPr>
          <p:cNvPr id="1334280" name="Line 8"/>
          <p:cNvSpPr>
            <a:spLocks noChangeShapeType="1"/>
          </p:cNvSpPr>
          <p:nvPr/>
        </p:nvSpPr>
        <p:spPr bwMode="auto">
          <a:xfrm flipV="1">
            <a:off x="2567354" y="4050323"/>
            <a:ext cx="4255477" cy="1172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772670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Platshållare för innehåll 2"/>
          <p:cNvSpPr>
            <a:spLocks noGrp="1"/>
          </p:cNvSpPr>
          <p:nvPr>
            <p:ph idx="1"/>
          </p:nvPr>
        </p:nvSpPr>
        <p:spPr>
          <a:xfrm>
            <a:off x="838200" y="2201863"/>
            <a:ext cx="4826000" cy="3611562"/>
          </a:xfrm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6" name="Rubrik 3"/>
          <p:cNvSpPr>
            <a:spLocks noGrp="1"/>
          </p:cNvSpPr>
          <p:nvPr>
            <p:ph type="title"/>
          </p:nvPr>
        </p:nvSpPr>
        <p:spPr>
          <a:xfrm>
            <a:off x="195944" y="-555171"/>
            <a:ext cx="8523514" cy="7620000"/>
          </a:xfrm>
        </p:spPr>
        <p:txBody>
          <a:bodyPr/>
          <a:lstStyle/>
          <a:p>
            <a:r>
              <a:rPr lang="en-US" sz="2400" dirty="0">
                <a:solidFill>
                  <a:srgbClr val="FF0000"/>
                </a:solidFill>
              </a:rPr>
              <a:t>3a) </a:t>
            </a:r>
            <a:r>
              <a:rPr lang="en-US" sz="2400" dirty="0"/>
              <a:t>We have derived (first order) relation between parameters in PDE model and the RWM: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r>
              <a:rPr lang="en-US" sz="2400" dirty="0">
                <a:solidFill>
                  <a:srgbClr val="FF0000"/>
                </a:solidFill>
              </a:rPr>
              <a:t>3b) </a:t>
            </a:r>
            <a:r>
              <a:rPr lang="en-US" sz="2400" dirty="0"/>
              <a:t>We have constructed (first order) local boundary conditions that can be calculated “on the fly”: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Above illustrated in 2D, generalized to any dimension.</a:t>
            </a:r>
            <a:endParaRPr lang="en-US" sz="2400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7" name="Platshållare för datum 4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55B4B1-5C27-3040-BB8F-7AEF02CC966A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8198" name="Platshållare för bildnumm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761087-326B-2345-8DDC-C74E05AC7582}" type="slidenum">
              <a:rPr lang="sv-SE">
                <a:cs typeface="Arial" charset="0"/>
              </a:rPr>
              <a:pPr eaLnBrk="1" hangingPunct="1"/>
              <a:t>17</a:t>
            </a:fld>
            <a:endParaRPr lang="sv-SE">
              <a:cs typeface="Arial" charset="0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999" y="868589"/>
            <a:ext cx="4253374" cy="768577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86" y="2608460"/>
            <a:ext cx="5910944" cy="339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054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322" name="Text Box 2"/>
          <p:cNvSpPr txBox="1">
            <a:spLocks noChangeArrowheads="1"/>
          </p:cNvSpPr>
          <p:nvPr/>
        </p:nvSpPr>
        <p:spPr bwMode="auto">
          <a:xfrm>
            <a:off x="2211267" y="5854212"/>
            <a:ext cx="5278315" cy="944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en-US" altLang="sv-SE" sz="2769">
                <a:solidFill>
                  <a:srgbClr val="0000FF"/>
                </a:solidFill>
              </a:rPr>
            </a:br>
            <a:endParaRPr lang="en-US" altLang="sv-SE" sz="2769">
              <a:solidFill>
                <a:srgbClr val="0000FF"/>
              </a:solidFill>
            </a:endParaRPr>
          </a:p>
        </p:txBody>
      </p:sp>
      <p:pic>
        <p:nvPicPr>
          <p:cNvPr id="13363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408" y="2196210"/>
            <a:ext cx="4768362" cy="366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63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9" y="2196210"/>
            <a:ext cx="3577212" cy="352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ubrik 3"/>
          <p:cNvSpPr txBox="1">
            <a:spLocks/>
          </p:cNvSpPr>
          <p:nvPr/>
        </p:nvSpPr>
        <p:spPr>
          <a:xfrm>
            <a:off x="326572" y="378052"/>
            <a:ext cx="7467600" cy="114300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r>
              <a:rPr lang="en-US" dirty="0"/>
              <a:t>In 2D the effects of ‘digitalization’ is easy to illustrate and quantify: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28573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Platshållare för bild 1"/>
          <p:cNvSpPr>
            <a:spLocks noGrp="1" noTextEdit="1"/>
          </p:cNvSpPr>
          <p:nvPr>
            <p:ph type="pic" sz="quarter" idx="13"/>
          </p:nvPr>
        </p:nvSpPr>
        <p:spPr>
          <a:xfrm>
            <a:off x="914400" y="1600200"/>
            <a:ext cx="7315200" cy="4300538"/>
          </a:xfrm>
        </p:spPr>
        <p:txBody>
          <a:bodyPr/>
          <a:lstStyle/>
          <a:p>
            <a:endParaRPr lang="sv-SE"/>
          </a:p>
        </p:txBody>
      </p:sp>
      <p:sp>
        <p:nvSpPr>
          <p:cNvPr id="9219" name="Platshållare för datum 2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69D8D43-2565-434E-BC3D-8F7A89AD7E61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9220" name="Platshållare för bildnummer 3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4F34AF2-DE9D-9C40-A7F3-DB552EC35CC4}" type="slidenum">
              <a:rPr lang="sv-SE">
                <a:cs typeface="Arial" charset="0"/>
              </a:rPr>
              <a:pPr eaLnBrk="1" hangingPunct="1"/>
              <a:t>19</a:t>
            </a:fld>
            <a:endParaRPr lang="sv-SE">
              <a:cs typeface="Arial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457200" y="312924"/>
            <a:ext cx="72083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265" algn="just">
              <a:spcAft>
                <a:spcPts val="30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Comparative FEM simulations in 2D. </a:t>
            </a:r>
            <a:endParaRPr lang="sv-SE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771" y="3100872"/>
            <a:ext cx="3725384" cy="3752643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78" y="1202927"/>
            <a:ext cx="8774349" cy="177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78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707" name="Text Box 3"/>
          <p:cNvSpPr txBox="1">
            <a:spLocks noChangeArrowheads="1"/>
          </p:cNvSpPr>
          <p:nvPr/>
        </p:nvSpPr>
        <p:spPr bwMode="auto">
          <a:xfrm>
            <a:off x="0" y="16014"/>
            <a:ext cx="9144000" cy="692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10668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5240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9812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4384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8956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3528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8100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2672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/>
            <a:r>
              <a:rPr lang="en-US" altLang="sv-SE" sz="2585" dirty="0"/>
              <a:t>	</a:t>
            </a:r>
            <a:br>
              <a:rPr lang="en-US" altLang="sv-SE" sz="2800" dirty="0">
                <a:solidFill>
                  <a:srgbClr val="FF0000"/>
                </a:solidFill>
              </a:rPr>
            </a:br>
            <a:r>
              <a:rPr lang="en-US" altLang="sv-SE" sz="2800" dirty="0">
                <a:solidFill>
                  <a:srgbClr val="FF0000"/>
                </a:solidFill>
              </a:rPr>
              <a:t>Abstract:</a:t>
            </a:r>
            <a:endParaRPr lang="en-US" sz="2000" dirty="0"/>
          </a:p>
          <a:p>
            <a:r>
              <a:rPr lang="en-US" sz="2000" dirty="0"/>
              <a:t>	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this personal overview talk I will introduce some applications of stochastic differential equations I have used, introduced, and improved, in my research in the last 15 years. It started in Brisbane, Australia, where I implemented (suggested by my supervisor) the first calculation for many-particle quantum dynamics with the so called Gaussian Phase-Space Representation (GPSR) [1,2].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Then I had a (2.nd) postdoc in Copenhagen, Denmark, actually during my first postdoc there I met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Fatkhulla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Abdullaev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Copenhagen in 2011! But during this second postdoc I was confronted with diffusion problems in classical physics where the computational domain where large and complicated 3D porous media from STM images of rock-samples (funded by the oil industry…). I then realized that I could apply some of the methods I had used in the quantum problem, while some techniques on boundary conditions needed to be developed [3,4]. During more recent years, after coming back more to research after heavy teaching duties, I have returned to those kinds of problems in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Örebro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Sweden, where both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Fatkhulla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Jasur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Yuldashev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have been. The new research has especially been along the following three avenues: 1) The classical Stefan problem for heat conduction with a moving ice-/water-interface [5,6]; 2) Implementing fermionic-Truncated-Wigner-Approximation (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fTWA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with postdoc Francois Rousse [7], interrupted by covid [8]; 3) Attacking the fundamental problem with GPSR, to extend its applicability to more problems in quantum dynamics, by introducing so called matrix-equation-based diffusion gauges [9].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sv-SE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58768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7" y="883329"/>
            <a:ext cx="8971767" cy="1724217"/>
          </a:xfrm>
          <a:prstGeom prst="rect">
            <a:avLst/>
          </a:prstGeom>
        </p:spPr>
      </p:pic>
      <p:sp>
        <p:nvSpPr>
          <p:cNvPr id="9218" name="Platshållare för bild 1"/>
          <p:cNvSpPr>
            <a:spLocks noGrp="1" noTextEdit="1"/>
          </p:cNvSpPr>
          <p:nvPr>
            <p:ph type="pic" sz="quarter" idx="13"/>
          </p:nvPr>
        </p:nvSpPr>
        <p:spPr>
          <a:xfrm>
            <a:off x="914400" y="1600200"/>
            <a:ext cx="7315200" cy="4300538"/>
          </a:xfrm>
        </p:spPr>
        <p:txBody>
          <a:bodyPr/>
          <a:lstStyle/>
          <a:p>
            <a:endParaRPr lang="sv-SE"/>
          </a:p>
        </p:txBody>
      </p:sp>
      <p:sp>
        <p:nvSpPr>
          <p:cNvPr id="9219" name="Platshållare för datum 2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69D8D43-2565-434E-BC3D-8F7A89AD7E61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9220" name="Platshållare för bildnummer 3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4F34AF2-DE9D-9C40-A7F3-DB552EC35CC4}" type="slidenum">
              <a:rPr lang="sv-SE">
                <a:cs typeface="Arial" charset="0"/>
              </a:rPr>
              <a:pPr eaLnBrk="1" hangingPunct="1"/>
              <a:t>20</a:t>
            </a:fld>
            <a:endParaRPr lang="sv-SE">
              <a:cs typeface="Arial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-163286" y="269380"/>
            <a:ext cx="8086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265" algn="just">
              <a:spcAft>
                <a:spcPts val="30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Comparison with analytic formulae: 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Ball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sv-SE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4" y="2568157"/>
            <a:ext cx="9033782" cy="430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36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Platshållare för bild 1"/>
          <p:cNvSpPr>
            <a:spLocks noGrp="1" noTextEdit="1"/>
          </p:cNvSpPr>
          <p:nvPr>
            <p:ph type="pic" sz="quarter" idx="13"/>
          </p:nvPr>
        </p:nvSpPr>
        <p:spPr>
          <a:xfrm>
            <a:off x="914400" y="1600200"/>
            <a:ext cx="7315200" cy="4300538"/>
          </a:xfrm>
        </p:spPr>
        <p:txBody>
          <a:bodyPr/>
          <a:lstStyle/>
          <a:p>
            <a:endParaRPr lang="sv-SE"/>
          </a:p>
        </p:txBody>
      </p:sp>
      <p:sp>
        <p:nvSpPr>
          <p:cNvPr id="9219" name="Platshållare för datum 2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69D8D43-2565-434E-BC3D-8F7A89AD7E61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9220" name="Platshållare för bildnummer 3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4F34AF2-DE9D-9C40-A7F3-DB552EC35CC4}" type="slidenum">
              <a:rPr lang="sv-SE">
                <a:cs typeface="Arial" charset="0"/>
              </a:rPr>
              <a:pPr eaLnBrk="1" hangingPunct="1"/>
              <a:t>21</a:t>
            </a:fld>
            <a:endParaRPr lang="sv-SE">
              <a:cs typeface="Arial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-195942" y="312924"/>
            <a:ext cx="8276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265" algn="just">
              <a:spcAft>
                <a:spcPts val="30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Comparison with analytic formulae: 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Cube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sv-SE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78" y="930348"/>
            <a:ext cx="8815758" cy="1583919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22" y="2535957"/>
            <a:ext cx="8906555" cy="426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792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ubrik 3"/>
          <p:cNvSpPr>
            <a:spLocks noGrp="1"/>
          </p:cNvSpPr>
          <p:nvPr>
            <p:ph type="title"/>
          </p:nvPr>
        </p:nvSpPr>
        <p:spPr>
          <a:xfrm>
            <a:off x="326572" y="378052"/>
            <a:ext cx="7467600" cy="1143000"/>
          </a:xfrm>
        </p:spPr>
        <p:txBody>
          <a:bodyPr/>
          <a:lstStyle/>
          <a:p>
            <a:r>
              <a:rPr lang="en-US" dirty="0"/>
              <a:t>Simulations on 3D tomography images</a:t>
            </a:r>
            <a:br>
              <a:rPr lang="en-US" dirty="0"/>
            </a:br>
            <a:r>
              <a:rPr lang="en-US" dirty="0"/>
              <a:t>of chalk with a size in the order of 10</a:t>
            </a:r>
            <a:r>
              <a:rPr lang="en-US" baseline="30000" dirty="0"/>
              <a:t>3</a:t>
            </a:r>
            <a:r>
              <a:rPr lang="en-US" dirty="0"/>
              <a:t>×10</a:t>
            </a:r>
            <a:r>
              <a:rPr lang="en-US" baseline="30000" dirty="0"/>
              <a:t>3</a:t>
            </a:r>
            <a:r>
              <a:rPr lang="en-US" dirty="0"/>
              <a:t>×10</a:t>
            </a:r>
            <a:r>
              <a:rPr lang="en-US" baseline="30000" dirty="0"/>
              <a:t>3</a:t>
            </a:r>
            <a:r>
              <a:rPr lang="en-US" dirty="0"/>
              <a:t> voxels and resolution 10 nm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7" name="Platshållare för datum 4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55B4B1-5C27-3040-BB8F-7AEF02CC966A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8198" name="Platshållare för bildnumm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761087-326B-2345-8DDC-C74E05AC7582}" type="slidenum">
              <a:rPr lang="sv-SE">
                <a:cs typeface="Arial" charset="0"/>
              </a:rPr>
              <a:pPr eaLnBrk="1" hangingPunct="1"/>
              <a:t>22</a:t>
            </a:fld>
            <a:endParaRPr lang="sv-SE">
              <a:cs typeface="Arial" charset="0"/>
            </a:endParaRPr>
          </a:p>
        </p:txBody>
      </p:sp>
      <p:sp>
        <p:nvSpPr>
          <p:cNvPr id="10" name="Rubrik 3"/>
          <p:cNvSpPr txBox="1">
            <a:spLocks/>
          </p:cNvSpPr>
          <p:nvPr/>
        </p:nvSpPr>
        <p:spPr bwMode="auto">
          <a:xfrm>
            <a:off x="1915886" y="6173788"/>
            <a:ext cx="7467600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r>
              <a:rPr lang="en-US" dirty="0"/>
              <a:t> 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07" y="2003354"/>
            <a:ext cx="8873113" cy="41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61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ubrik 3"/>
          <p:cNvSpPr>
            <a:spLocks noGrp="1"/>
          </p:cNvSpPr>
          <p:nvPr>
            <p:ph type="title"/>
          </p:nvPr>
        </p:nvSpPr>
        <p:spPr>
          <a:xfrm>
            <a:off x="326572" y="378052"/>
            <a:ext cx="7467600" cy="1143000"/>
          </a:xfrm>
        </p:spPr>
        <p:txBody>
          <a:bodyPr/>
          <a:lstStyle/>
          <a:p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7" name="Platshållare för datum 4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55B4B1-5C27-3040-BB8F-7AEF02CC966A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8198" name="Platshållare för bildnumm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761087-326B-2345-8DDC-C74E05AC7582}" type="slidenum">
              <a:rPr lang="sv-SE">
                <a:cs typeface="Arial" charset="0"/>
              </a:rPr>
              <a:pPr eaLnBrk="1" hangingPunct="1"/>
              <a:t>23</a:t>
            </a:fld>
            <a:endParaRPr lang="sv-SE">
              <a:cs typeface="Arial" charset="0"/>
            </a:endParaRPr>
          </a:p>
        </p:txBody>
      </p:sp>
      <p:sp>
        <p:nvSpPr>
          <p:cNvPr id="10" name="Rubrik 3"/>
          <p:cNvSpPr txBox="1">
            <a:spLocks/>
          </p:cNvSpPr>
          <p:nvPr/>
        </p:nvSpPr>
        <p:spPr bwMode="auto">
          <a:xfrm>
            <a:off x="1915886" y="6173788"/>
            <a:ext cx="7467600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61" y="1"/>
            <a:ext cx="8542080" cy="6858000"/>
          </a:xfrm>
          <a:prstGeom prst="rect">
            <a:avLst/>
          </a:prstGeom>
        </p:spPr>
      </p:pic>
      <p:sp>
        <p:nvSpPr>
          <p:cNvPr id="8" name="Line 4"/>
          <p:cNvSpPr>
            <a:spLocks noChangeShapeType="1"/>
          </p:cNvSpPr>
          <p:nvPr/>
        </p:nvSpPr>
        <p:spPr bwMode="auto">
          <a:xfrm flipH="1">
            <a:off x="1837623" y="1056104"/>
            <a:ext cx="3422534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sv-SE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 flipH="1">
            <a:off x="1469977" y="1395470"/>
            <a:ext cx="5204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sv-SE"/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 flipH="1">
            <a:off x="838199" y="1753688"/>
            <a:ext cx="5270369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sv-SE"/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 flipH="1">
            <a:off x="4196862" y="2441844"/>
            <a:ext cx="359731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sv-SE"/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 flipH="1">
            <a:off x="7239786" y="2102480"/>
            <a:ext cx="1447014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sv-SE"/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 flipH="1">
            <a:off x="345831" y="2422990"/>
            <a:ext cx="87022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sv-SE"/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 flipH="1">
            <a:off x="6201438" y="3431659"/>
            <a:ext cx="2485361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sv-SE"/>
          </a:p>
        </p:txBody>
      </p:sp>
      <p:sp>
        <p:nvSpPr>
          <p:cNvPr id="16" name="Line 4"/>
          <p:cNvSpPr>
            <a:spLocks noChangeShapeType="1"/>
          </p:cNvSpPr>
          <p:nvPr/>
        </p:nvSpPr>
        <p:spPr bwMode="auto">
          <a:xfrm flipH="1">
            <a:off x="345830" y="3752169"/>
            <a:ext cx="7855489" cy="1885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sv-SE"/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 flipH="1">
            <a:off x="345830" y="6820595"/>
            <a:ext cx="689395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sv-SE"/>
          </a:p>
        </p:txBody>
      </p:sp>
      <p:sp>
        <p:nvSpPr>
          <p:cNvPr id="18" name="Line 4"/>
          <p:cNvSpPr>
            <a:spLocks noChangeShapeType="1"/>
          </p:cNvSpPr>
          <p:nvPr/>
        </p:nvSpPr>
        <p:spPr bwMode="auto">
          <a:xfrm flipH="1">
            <a:off x="951503" y="6504797"/>
            <a:ext cx="773529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7339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ubrik 3"/>
          <p:cNvSpPr>
            <a:spLocks noGrp="1"/>
          </p:cNvSpPr>
          <p:nvPr>
            <p:ph type="title"/>
          </p:nvPr>
        </p:nvSpPr>
        <p:spPr>
          <a:xfrm>
            <a:off x="326572" y="378052"/>
            <a:ext cx="7467600" cy="1143000"/>
          </a:xfrm>
        </p:spPr>
        <p:txBody>
          <a:bodyPr/>
          <a:lstStyle/>
          <a:p>
            <a:r>
              <a:rPr lang="en-US" dirty="0"/>
              <a:t>Electric currents….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7" name="Platshållare för datum 4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55B4B1-5C27-3040-BB8F-7AEF02CC966A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8198" name="Platshållare för bildnumm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761087-326B-2345-8DDC-C74E05AC7582}" type="slidenum">
              <a:rPr lang="sv-SE">
                <a:cs typeface="Arial" charset="0"/>
              </a:rPr>
              <a:pPr eaLnBrk="1" hangingPunct="1"/>
              <a:t>24</a:t>
            </a:fld>
            <a:endParaRPr lang="sv-SE">
              <a:cs typeface="Arial" charset="0"/>
            </a:endParaRPr>
          </a:p>
        </p:txBody>
      </p:sp>
      <p:sp>
        <p:nvSpPr>
          <p:cNvPr id="10" name="Rubrik 3"/>
          <p:cNvSpPr txBox="1">
            <a:spLocks/>
          </p:cNvSpPr>
          <p:nvPr/>
        </p:nvSpPr>
        <p:spPr bwMode="auto">
          <a:xfrm>
            <a:off x="1915886" y="6173788"/>
            <a:ext cx="7467600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r>
              <a:rPr lang="en-US" dirty="0"/>
              <a:t> 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220878-E247-04AF-5B63-D164EF36A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24" y="256988"/>
            <a:ext cx="7122253" cy="23939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F6F000-4692-A9EB-33EF-37E552B55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348" y="2823693"/>
            <a:ext cx="6627303" cy="38977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90544D-D2EE-60A4-05BB-D1E0872F0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3970" y="2556819"/>
            <a:ext cx="2740404" cy="235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556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ubrik 3"/>
          <p:cNvSpPr>
            <a:spLocks noGrp="1"/>
          </p:cNvSpPr>
          <p:nvPr>
            <p:ph type="title"/>
          </p:nvPr>
        </p:nvSpPr>
        <p:spPr>
          <a:xfrm>
            <a:off x="326572" y="378052"/>
            <a:ext cx="7467600" cy="1143000"/>
          </a:xfrm>
        </p:spPr>
        <p:txBody>
          <a:bodyPr/>
          <a:lstStyle/>
          <a:p>
            <a:r>
              <a:rPr lang="en-US" dirty="0"/>
              <a:t>Electric currents….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7" name="Platshållare för datum 4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55B4B1-5C27-3040-BB8F-7AEF02CC966A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8198" name="Platshållare för bildnumm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761087-326B-2345-8DDC-C74E05AC7582}" type="slidenum">
              <a:rPr lang="sv-SE">
                <a:cs typeface="Arial" charset="0"/>
              </a:rPr>
              <a:pPr eaLnBrk="1" hangingPunct="1"/>
              <a:t>25</a:t>
            </a:fld>
            <a:endParaRPr lang="sv-SE">
              <a:cs typeface="Arial" charset="0"/>
            </a:endParaRPr>
          </a:p>
        </p:txBody>
      </p:sp>
      <p:sp>
        <p:nvSpPr>
          <p:cNvPr id="10" name="Rubrik 3"/>
          <p:cNvSpPr txBox="1">
            <a:spLocks/>
          </p:cNvSpPr>
          <p:nvPr/>
        </p:nvSpPr>
        <p:spPr bwMode="auto">
          <a:xfrm>
            <a:off x="1915886" y="6173788"/>
            <a:ext cx="7467600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r>
              <a:rPr lang="en-US" dirty="0"/>
              <a:t> 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A66486-7B04-7EF8-A4A9-0CDCF37EF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377" y="1155160"/>
            <a:ext cx="6502067" cy="33077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0E850F-0889-95BF-A0E8-F5F57913C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41" y="3499407"/>
            <a:ext cx="4563160" cy="332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627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ubrik 3"/>
          <p:cNvSpPr>
            <a:spLocks noGrp="1"/>
          </p:cNvSpPr>
          <p:nvPr>
            <p:ph type="title"/>
          </p:nvPr>
        </p:nvSpPr>
        <p:spPr>
          <a:xfrm>
            <a:off x="326572" y="191207"/>
            <a:ext cx="7467600" cy="1143000"/>
          </a:xfrm>
        </p:spPr>
        <p:txBody>
          <a:bodyPr/>
          <a:lstStyle/>
          <a:p>
            <a:r>
              <a:rPr lang="en-US" dirty="0"/>
              <a:t>Electric currents….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7" name="Platshållare för datum 4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55B4B1-5C27-3040-BB8F-7AEF02CC966A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8198" name="Platshållare för bildnumm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761087-326B-2345-8DDC-C74E05AC7582}" type="slidenum">
              <a:rPr lang="sv-SE">
                <a:cs typeface="Arial" charset="0"/>
              </a:rPr>
              <a:pPr eaLnBrk="1" hangingPunct="1"/>
              <a:t>26</a:t>
            </a:fld>
            <a:endParaRPr lang="sv-SE">
              <a:cs typeface="Arial" charset="0"/>
            </a:endParaRPr>
          </a:p>
        </p:txBody>
      </p:sp>
      <p:sp>
        <p:nvSpPr>
          <p:cNvPr id="10" name="Rubrik 3"/>
          <p:cNvSpPr txBox="1">
            <a:spLocks/>
          </p:cNvSpPr>
          <p:nvPr/>
        </p:nvSpPr>
        <p:spPr bwMode="auto">
          <a:xfrm>
            <a:off x="1915886" y="6173788"/>
            <a:ext cx="7467600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r>
              <a:rPr lang="en-US" dirty="0"/>
              <a:t> 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B8E4C0-F0CC-05BE-2524-4E5AF028F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2" y="4622049"/>
            <a:ext cx="8514826" cy="21252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719BF5-79B8-E317-5265-31C7AA6C1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871" y="949552"/>
            <a:ext cx="4731301" cy="372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297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ubrik 3"/>
          <p:cNvSpPr>
            <a:spLocks noGrp="1"/>
          </p:cNvSpPr>
          <p:nvPr>
            <p:ph type="title"/>
          </p:nvPr>
        </p:nvSpPr>
        <p:spPr>
          <a:xfrm>
            <a:off x="326572" y="378052"/>
            <a:ext cx="7467600" cy="1143000"/>
          </a:xfrm>
        </p:spPr>
        <p:txBody>
          <a:bodyPr/>
          <a:lstStyle/>
          <a:p>
            <a:r>
              <a:rPr lang="en-US" dirty="0"/>
              <a:t>Electric currents….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7" name="Platshållare för datum 4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55B4B1-5C27-3040-BB8F-7AEF02CC966A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8198" name="Platshållare för bildnumm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761087-326B-2345-8DDC-C74E05AC7582}" type="slidenum">
              <a:rPr lang="sv-SE">
                <a:cs typeface="Arial" charset="0"/>
              </a:rPr>
              <a:pPr eaLnBrk="1" hangingPunct="1"/>
              <a:t>27</a:t>
            </a:fld>
            <a:endParaRPr lang="sv-SE">
              <a:cs typeface="Arial" charset="0"/>
            </a:endParaRPr>
          </a:p>
        </p:txBody>
      </p:sp>
      <p:sp>
        <p:nvSpPr>
          <p:cNvPr id="10" name="Rubrik 3"/>
          <p:cNvSpPr txBox="1">
            <a:spLocks/>
          </p:cNvSpPr>
          <p:nvPr/>
        </p:nvSpPr>
        <p:spPr bwMode="auto">
          <a:xfrm>
            <a:off x="1915886" y="6173788"/>
            <a:ext cx="7467600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r>
              <a:rPr lang="en-US" dirty="0"/>
              <a:t> 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21A82B-06D8-9CE6-0211-C6FECDB56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755" y="1240311"/>
            <a:ext cx="5646490" cy="548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39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ubrik 3"/>
          <p:cNvSpPr>
            <a:spLocks noGrp="1"/>
          </p:cNvSpPr>
          <p:nvPr>
            <p:ph type="title"/>
          </p:nvPr>
        </p:nvSpPr>
        <p:spPr>
          <a:xfrm>
            <a:off x="326572" y="378052"/>
            <a:ext cx="7467600" cy="1143000"/>
          </a:xfrm>
        </p:spPr>
        <p:txBody>
          <a:bodyPr/>
          <a:lstStyle/>
          <a:p>
            <a:r>
              <a:rPr lang="en-US" dirty="0"/>
              <a:t>Electric currents….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7" name="Platshållare för datum 4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55B4B1-5C27-3040-BB8F-7AEF02CC966A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8198" name="Platshållare för bildnumm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761087-326B-2345-8DDC-C74E05AC7582}" type="slidenum">
              <a:rPr lang="sv-SE">
                <a:cs typeface="Arial" charset="0"/>
              </a:rPr>
              <a:pPr eaLnBrk="1" hangingPunct="1"/>
              <a:t>28</a:t>
            </a:fld>
            <a:endParaRPr lang="sv-SE">
              <a:cs typeface="Arial" charset="0"/>
            </a:endParaRPr>
          </a:p>
        </p:txBody>
      </p:sp>
      <p:sp>
        <p:nvSpPr>
          <p:cNvPr id="10" name="Rubrik 3"/>
          <p:cNvSpPr txBox="1">
            <a:spLocks/>
          </p:cNvSpPr>
          <p:nvPr/>
        </p:nvSpPr>
        <p:spPr bwMode="auto">
          <a:xfrm>
            <a:off x="1915886" y="6173788"/>
            <a:ext cx="7467600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r>
              <a:rPr lang="en-US" dirty="0"/>
              <a:t> 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CDF600-8404-4831-A72C-A82F47C50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494" y="136525"/>
            <a:ext cx="3366241" cy="3441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378DC9-EF59-6C7C-F389-CB23C71C6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69192"/>
            <a:ext cx="4414413" cy="306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8110-1965-5C84-5BF8-9A088602FE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The Stefan problem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3CB6-B066-BE57-F012-352C480080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434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707" name="Text Box 3"/>
          <p:cNvSpPr txBox="1">
            <a:spLocks noChangeArrowheads="1"/>
          </p:cNvSpPr>
          <p:nvPr/>
        </p:nvSpPr>
        <p:spPr bwMode="auto">
          <a:xfrm>
            <a:off x="0" y="16014"/>
            <a:ext cx="9144000" cy="8430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10668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5240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9812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438400" indent="-609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8956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3528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8100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267200" indent="-609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/>
            <a:r>
              <a:rPr lang="en-US" altLang="sv-SE" sz="2585" dirty="0"/>
              <a:t>	</a:t>
            </a:r>
            <a:r>
              <a:rPr lang="en-US" altLang="sv-SE" sz="2000" dirty="0">
                <a:solidFill>
                  <a:srgbClr val="FF0000"/>
                </a:solidFill>
              </a:rPr>
              <a:t>Articles classical :</a:t>
            </a:r>
            <a:br>
              <a:rPr lang="en-US" altLang="sv-SE" sz="2800" dirty="0">
                <a:solidFill>
                  <a:srgbClr val="FF0000"/>
                </a:solidFill>
              </a:rPr>
            </a:br>
            <a:r>
              <a:rPr lang="en-US" sz="1600" dirty="0"/>
              <a:t>Ögren, M. (2014). </a:t>
            </a:r>
            <a:r>
              <a:rPr lang="en-US" sz="1600" dirty="0">
                <a:solidFill>
                  <a:srgbClr val="0070C0"/>
                </a:solidFill>
                <a:hlinkClick r:id="rId3" tooltip="Länk till &quot;Local boundary conditions for NMR-relaxation in digitized porous media&quot; i DIVA"/>
              </a:rPr>
              <a:t>Local boundary conditions for NMR-relaxation in digitized porous media</a:t>
            </a:r>
            <a:r>
              <a:rPr lang="en-US" sz="1600" i="1" dirty="0"/>
              <a:t>. </a:t>
            </a:r>
            <a:br>
              <a:rPr lang="en-US" sz="1600" i="1" dirty="0"/>
            </a:br>
            <a:r>
              <a:rPr lang="en-US" sz="1600" i="1" dirty="0"/>
              <a:t>The European Physical Journal B</a:t>
            </a:r>
            <a:r>
              <a:rPr lang="en-US" sz="1600" dirty="0"/>
              <a:t>, 87 (11), 255. (</a:t>
            </a:r>
            <a:r>
              <a:rPr lang="en-US" sz="1600" dirty="0">
                <a:solidFill>
                  <a:srgbClr val="0070C0"/>
                </a:solidFill>
              </a:rPr>
              <a:t>arXiv:1312.6581</a:t>
            </a:r>
            <a:r>
              <a:rPr lang="en-US" sz="1600" dirty="0"/>
              <a:t>)</a:t>
            </a:r>
          </a:p>
          <a:p>
            <a:r>
              <a:rPr lang="sv-SE" sz="1600" dirty="0"/>
              <a:t>	</a:t>
            </a:r>
            <a:br>
              <a:rPr lang="sv-SE" sz="1600" dirty="0"/>
            </a:br>
            <a:r>
              <a:rPr lang="sv-SE" sz="1600" dirty="0"/>
              <a:t>Ögren, M., </a:t>
            </a:r>
            <a:r>
              <a:rPr lang="sv-SE" sz="1600" dirty="0" err="1"/>
              <a:t>Jha</a:t>
            </a:r>
            <a:r>
              <a:rPr lang="sv-SE" sz="1600" dirty="0"/>
              <a:t>, D., </a:t>
            </a:r>
            <a:r>
              <a:rPr lang="sv-SE" sz="1600" dirty="0" err="1"/>
              <a:t>Dobberschütz</a:t>
            </a:r>
            <a:r>
              <a:rPr lang="sv-SE" sz="1600" dirty="0"/>
              <a:t>, S., </a:t>
            </a:r>
            <a:r>
              <a:rPr lang="sv-SE" sz="1600" dirty="0" err="1"/>
              <a:t>Müter</a:t>
            </a:r>
            <a:r>
              <a:rPr lang="sv-SE" sz="1600" dirty="0"/>
              <a:t>, D., Carlsson, M., Gulliksson, M., </a:t>
            </a:r>
            <a:r>
              <a:rPr lang="sv-SE" sz="1600" dirty="0" err="1"/>
              <a:t>Stipp</a:t>
            </a:r>
            <a:r>
              <a:rPr lang="sv-SE" sz="1600" dirty="0"/>
              <a:t>, S. &amp; </a:t>
            </a:r>
            <a:r>
              <a:rPr lang="sv-SE" sz="1600" dirty="0" err="1"/>
              <a:t>Sørensen</a:t>
            </a:r>
            <a:r>
              <a:rPr lang="sv-SE" sz="1600" dirty="0"/>
              <a:t>, H. (2019). </a:t>
            </a:r>
            <a:r>
              <a:rPr lang="sv-SE" sz="1600" dirty="0" err="1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Numerical</a:t>
            </a:r>
            <a:r>
              <a:rPr lang="sv-SE" sz="1600" dirty="0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 simulations </a:t>
            </a:r>
            <a:r>
              <a:rPr lang="sv-SE" sz="1600" dirty="0" err="1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of</a:t>
            </a:r>
            <a:r>
              <a:rPr lang="sv-SE" sz="1600" dirty="0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 NMR relaxation in </a:t>
            </a:r>
            <a:r>
              <a:rPr lang="sv-SE" sz="1600" dirty="0" err="1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chalk</a:t>
            </a:r>
            <a:r>
              <a:rPr lang="sv-SE" sz="1600" dirty="0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 </a:t>
            </a:r>
            <a:r>
              <a:rPr lang="sv-SE" sz="1600" dirty="0" err="1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using</a:t>
            </a:r>
            <a:r>
              <a:rPr lang="sv-SE" sz="1600" dirty="0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 </a:t>
            </a:r>
            <a:r>
              <a:rPr lang="sv-SE" sz="1600" dirty="0" err="1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local</a:t>
            </a:r>
            <a:r>
              <a:rPr lang="sv-SE" sz="1600" dirty="0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 Robin </a:t>
            </a:r>
            <a:r>
              <a:rPr lang="sv-SE" sz="1600" dirty="0" err="1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boundary</a:t>
            </a:r>
            <a:r>
              <a:rPr lang="sv-SE" sz="1600" dirty="0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 </a:t>
            </a:r>
            <a:r>
              <a:rPr lang="sv-SE" sz="1600" dirty="0" err="1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conditions</a:t>
            </a:r>
            <a:r>
              <a:rPr lang="sv-SE" sz="1600" i="1" dirty="0"/>
              <a:t>. </a:t>
            </a:r>
            <a:br>
              <a:rPr lang="sv-SE" sz="1600" i="1" dirty="0"/>
            </a:br>
            <a:r>
              <a:rPr lang="sv-SE" sz="1600" i="1" dirty="0"/>
              <a:t>Journal </a:t>
            </a:r>
            <a:r>
              <a:rPr lang="sv-SE" sz="1600" i="1" dirty="0" err="1"/>
              <a:t>of</a:t>
            </a:r>
            <a:r>
              <a:rPr lang="sv-SE" sz="1600" i="1" dirty="0"/>
              <a:t> </a:t>
            </a:r>
            <a:r>
              <a:rPr lang="sv-SE" sz="1600" i="1" dirty="0" err="1"/>
              <a:t>magnetic</a:t>
            </a:r>
            <a:r>
              <a:rPr lang="sv-SE" sz="1600" i="1" dirty="0"/>
              <a:t> </a:t>
            </a:r>
            <a:r>
              <a:rPr lang="sv-SE" sz="1600" i="1" dirty="0" err="1"/>
              <a:t>resonance</a:t>
            </a:r>
            <a:r>
              <a:rPr lang="sv-SE" sz="1600" dirty="0"/>
              <a:t>, 308. </a:t>
            </a:r>
            <a:r>
              <a:rPr lang="en-US" sz="1600" dirty="0"/>
              <a:t>(</a:t>
            </a:r>
            <a:r>
              <a:rPr lang="en-US" sz="1600" dirty="0">
                <a:solidFill>
                  <a:srgbClr val="0070C0"/>
                </a:solidFill>
              </a:rPr>
              <a:t>arXiv:1909.09618</a:t>
            </a:r>
            <a:r>
              <a:rPr lang="en-US" sz="1600" dirty="0"/>
              <a:t>)</a:t>
            </a:r>
          </a:p>
          <a:p>
            <a:pPr algn="l"/>
            <a:br>
              <a:rPr lang="en-US" sz="1600" dirty="0">
                <a:cs typeface="Times" panose="02020603050405020304" pitchFamily="18" charset="0"/>
              </a:rPr>
            </a:br>
            <a:r>
              <a:rPr lang="en-US" sz="1600" i="1" dirty="0">
                <a:cs typeface="Times" panose="02020603050405020304" pitchFamily="18" charset="0"/>
              </a:rPr>
              <a:t>Book c</a:t>
            </a:r>
            <a:r>
              <a:rPr lang="sv-SE" sz="1600" b="0" i="1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hapter</a:t>
            </a:r>
            <a:r>
              <a:rPr lang="sv-SE" sz="1600" b="0" i="1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: </a:t>
            </a:r>
            <a:r>
              <a:rPr lang="sv-SE" sz="1600" dirty="0"/>
              <a:t>Ögren, M., </a:t>
            </a:r>
            <a:r>
              <a:rPr lang="sv-SE" sz="1600" b="0" i="1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Stochastic</a:t>
            </a:r>
            <a:r>
              <a:rPr lang="sv-SE" sz="1600" b="0" i="1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Solutions </a:t>
            </a:r>
            <a:r>
              <a:rPr lang="sv-SE" sz="1600" b="0" i="1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of</a:t>
            </a:r>
            <a:r>
              <a:rPr lang="sv-SE" sz="1600" b="0" i="1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Stefan Problems </a:t>
            </a:r>
            <a:r>
              <a:rPr lang="sv-SE" sz="1600" b="0" i="1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with</a:t>
            </a:r>
            <a:r>
              <a:rPr lang="sv-SE" sz="1600" b="0" i="1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General </a:t>
            </a:r>
            <a:r>
              <a:rPr lang="sv-SE" sz="1600" b="0" i="1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Time-Dependent</a:t>
            </a:r>
            <a:r>
              <a:rPr lang="sv-SE" sz="1600" b="0" i="1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</a:t>
            </a:r>
            <a:r>
              <a:rPr lang="sv-SE" sz="1600" b="0" i="1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Boundary</a:t>
            </a:r>
            <a:r>
              <a:rPr lang="sv-SE" sz="1600" b="0" i="1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</a:t>
            </a:r>
            <a:r>
              <a:rPr lang="sv-SE" sz="1600" b="0" i="1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Conditions</a:t>
            </a:r>
            <a:r>
              <a:rPr lang="sv-SE" sz="1600" b="0" i="1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.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 In: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Malyarenko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, A., Ni, Y.,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Rancic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, M., Silvestrov, S. (eds)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Stochastic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Processes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,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Statistical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Methods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, and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Engineering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Mathematics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. SPAS 2019. Springer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Proceedings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in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Mathematics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&amp;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Statistics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,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vol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408. Springer, Cham. (</a:t>
            </a:r>
            <a:r>
              <a:rPr lang="sv-SE" sz="1600" b="0" i="0" u="sng" dirty="0">
                <a:solidFill>
                  <a:srgbClr val="000000"/>
                </a:solidFill>
                <a:effectLst/>
                <a:cs typeface="Times" panose="02020603050405020304" pitchFamily="18" charset="0"/>
                <a:hlinkClick r:id="rId5"/>
              </a:rPr>
              <a:t>https://doi.org/10.1007/978-3-031-17820-7_29), (</a:t>
            </a:r>
            <a:r>
              <a:rPr lang="sv-SE" sz="1600" b="0" i="0" u="sng" dirty="0">
                <a:solidFill>
                  <a:srgbClr val="000000"/>
                </a:solidFill>
                <a:effectLst/>
                <a:cs typeface="Times" panose="02020603050405020304" pitchFamily="18" charset="0"/>
                <a:hlinkClick r:id="rId6"/>
              </a:rPr>
              <a:t>arXiv:2006.04939</a:t>
            </a:r>
            <a:r>
              <a:rPr lang="sv-SE" sz="1600" b="0" i="0" u="sng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 [</a:t>
            </a:r>
            <a:r>
              <a:rPr lang="sv-SE" sz="1600" b="0" i="0" u="sng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math.AP</a:t>
            </a:r>
            <a:r>
              <a:rPr lang="sv-SE" sz="1600" b="0" i="0" u="sng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]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).</a:t>
            </a:r>
          </a:p>
          <a:p>
            <a:pPr algn="l"/>
            <a:endParaRPr lang="sv-SE" sz="1600" dirty="0">
              <a:solidFill>
                <a:srgbClr val="000000"/>
              </a:solidFill>
              <a:cs typeface="Times" panose="02020603050405020304" pitchFamily="18" charset="0"/>
            </a:endParaRPr>
          </a:p>
          <a:p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The role of super-spreaders in modeling of SARS-CoV-2, </a:t>
            </a:r>
            <a:r>
              <a:rPr lang="sv-SE" sz="12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7"/>
              </a:rPr>
              <a:t>F </a:t>
            </a:r>
            <a:r>
              <a:rPr lang="sv-SE" sz="12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7"/>
              </a:rPr>
              <a:t>Rousse</a:t>
            </a:r>
            <a:r>
              <a:rPr lang="sv-SE" sz="1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sv-SE" sz="12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8"/>
              </a:rPr>
              <a:t>M Carlsson</a:t>
            </a:r>
            <a:r>
              <a:rPr lang="sv-SE" sz="1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sv-SE" sz="12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9"/>
              </a:rPr>
              <a:t>M </a:t>
            </a:r>
            <a:r>
              <a:rPr lang="sv-SE" sz="12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9"/>
              </a:rPr>
              <a:t>Ogren</a:t>
            </a:r>
            <a:r>
              <a:rPr lang="sv-SE" sz="1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sv-SE" sz="12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10"/>
              </a:rPr>
              <a:t>B K.-</a:t>
            </a:r>
            <a:r>
              <a:rPr lang="sv-SE" sz="12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10"/>
              </a:rPr>
              <a:t>Wellander</a:t>
            </a:r>
            <a:b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4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Infectious Disease Modelling 7 (2022) 778-794</a:t>
            </a:r>
            <a:b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https://arxiv.org/abs/2212.04545</a:t>
            </a:r>
            <a:endParaRPr lang="sv-S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br>
              <a:rPr lang="sv-SE" sz="1600" b="0" i="0" dirty="0">
                <a:solidFill>
                  <a:srgbClr val="333333"/>
                </a:solidFill>
                <a:effectLst/>
                <a:latin typeface="Lucida Grande"/>
              </a:rPr>
            </a:br>
            <a:r>
              <a:rPr lang="sv-SE" sz="1600" b="1" i="0" dirty="0" err="1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Random</a:t>
            </a:r>
            <a:r>
              <a:rPr lang="sv-SE" sz="1600" b="1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sv-SE" sz="1600" b="1" i="0" dirty="0" err="1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walks</a:t>
            </a:r>
            <a:r>
              <a:rPr lang="sv-SE" sz="1600" b="1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and </a:t>
            </a:r>
            <a:r>
              <a:rPr lang="sv-SE" sz="1600" b="1" i="0" dirty="0" err="1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moving</a:t>
            </a:r>
            <a:r>
              <a:rPr lang="sv-SE" sz="1600" b="1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sv-SE" sz="1600" b="1" i="0" dirty="0" err="1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boundaries</a:t>
            </a:r>
            <a:r>
              <a:rPr lang="sv-SE" sz="1600" b="1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sv-SE" sz="1600" b="1" i="0" dirty="0" err="1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Estimating</a:t>
            </a:r>
            <a:r>
              <a:rPr lang="sv-SE" sz="1600" b="1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the penetration </a:t>
            </a:r>
            <a:r>
              <a:rPr lang="sv-SE" sz="1600" b="1" i="0" dirty="0" err="1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of</a:t>
            </a:r>
            <a:r>
              <a:rPr lang="sv-SE" sz="1600" b="1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sv-SE" sz="1600" b="1" i="0" dirty="0" err="1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diffusants</a:t>
            </a:r>
            <a:r>
              <a:rPr lang="sv-SE" sz="1600" b="1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sv-SE" sz="1600" b="1" i="0" dirty="0" err="1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into</a:t>
            </a:r>
            <a:r>
              <a:rPr lang="sv-SE" sz="1600" b="1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sv-SE" sz="1600" b="1" i="0" dirty="0" err="1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dense</a:t>
            </a:r>
            <a:r>
              <a:rPr lang="sv-SE" sz="1600" b="1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sv-SE" sz="1600" b="1" i="0" dirty="0" err="1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rubbers</a:t>
            </a:r>
            <a:br>
              <a:rPr lang="sv-SE" sz="1600" b="1" dirty="0">
                <a:solidFill>
                  <a:srgbClr val="2D2D2D"/>
                </a:solidFill>
                <a:latin typeface="Open Sans" panose="020B0606030504020204" pitchFamily="34" charset="0"/>
              </a:rPr>
            </a:br>
            <a:r>
              <a:rPr lang="sv-SE" sz="1600" b="1" i="0" dirty="0" err="1">
                <a:solidFill>
                  <a:srgbClr val="287916"/>
                </a:solidFill>
                <a:effectLst/>
                <a:latin typeface="Open Sans" panose="020B0606030504020204" pitchFamily="34" charset="0"/>
              </a:rPr>
              <a:t>Authors</a:t>
            </a:r>
            <a:r>
              <a:rPr lang="sv-SE" sz="1600" b="1" i="0" dirty="0">
                <a:solidFill>
                  <a:srgbClr val="287916"/>
                </a:solidFill>
                <a:effectLst/>
                <a:latin typeface="Open Sans" panose="020B0606030504020204" pitchFamily="34" charset="0"/>
              </a:rPr>
              <a:t>:</a:t>
            </a:r>
            <a:r>
              <a:rPr lang="sv-SE" sz="1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sv-SE" sz="16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11"/>
              </a:rPr>
              <a:t>Surendra</a:t>
            </a:r>
            <a:r>
              <a:rPr lang="sv-SE" sz="16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11"/>
              </a:rPr>
              <a:t> Nepal</a:t>
            </a:r>
            <a:r>
              <a:rPr lang="sv-SE" sz="1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sv-SE" sz="16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9"/>
              </a:rPr>
              <a:t>Magnus </a:t>
            </a:r>
            <a:r>
              <a:rPr lang="sv-SE" sz="16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9"/>
              </a:rPr>
              <a:t>Ogren</a:t>
            </a:r>
            <a:r>
              <a:rPr lang="sv-SE" sz="1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sv-SE" sz="16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12"/>
              </a:rPr>
              <a:t>Yosief</a:t>
            </a:r>
            <a:r>
              <a:rPr lang="sv-SE" sz="16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12"/>
              </a:rPr>
              <a:t> </a:t>
            </a:r>
            <a:r>
              <a:rPr lang="sv-SE" sz="16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12"/>
              </a:rPr>
              <a:t>Wondmagegne</a:t>
            </a:r>
            <a:r>
              <a:rPr lang="sv-SE" sz="1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sv-SE" sz="16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13"/>
              </a:rPr>
              <a:t>Adrian </a:t>
            </a:r>
            <a:r>
              <a:rPr lang="sv-SE" sz="16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13"/>
              </a:rPr>
              <a:t>Muntean</a:t>
            </a:r>
            <a:endParaRPr lang="sv-SE" sz="1600" b="0" i="0" u="none" strike="noStrike" dirty="0">
              <a:solidFill>
                <a:srgbClr val="086DB1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en-US" sz="14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            Probabilistic Engineering Mechanics 74 (2023) 103546, </a:t>
            </a:r>
            <a:br>
              <a:rPr lang="en-US" sz="1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</a:br>
            <a:r>
              <a:rPr lang="sv-SE" sz="1600" b="1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14"/>
              </a:rPr>
              <a:t>arXiv:2305.08520</a:t>
            </a:r>
            <a:r>
              <a:rPr lang="sv-SE" sz="16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  [</a:t>
            </a:r>
            <a:r>
              <a:rPr lang="sv-SE" sz="1600" b="1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15"/>
              </a:rPr>
              <a:t>pdf</a:t>
            </a:r>
            <a:r>
              <a:rPr lang="sv-SE" sz="16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sv-SE" sz="1600" b="1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16"/>
              </a:rPr>
              <a:t>other</a:t>
            </a:r>
            <a:r>
              <a:rPr lang="sv-SE" sz="16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] </a:t>
            </a:r>
            <a:r>
              <a:rPr lang="sv-SE" sz="1600" b="0" i="0" dirty="0">
                <a:solidFill>
                  <a:srgbClr val="333333"/>
                </a:solidFill>
                <a:effectLst/>
                <a:latin typeface="Lucida Grande"/>
              </a:rPr>
              <a:t> math.NA math.PR</a:t>
            </a:r>
            <a:endParaRPr lang="sv-SE" sz="1600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b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</a:br>
            <a:r>
              <a:rPr lang="sv-SE" sz="1600" b="0" i="1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In progress: 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Edström D., </a:t>
            </a:r>
            <a:r>
              <a:rPr lang="sv-SE" sz="1600" dirty="0"/>
              <a:t>Ögren, M., </a:t>
            </a:r>
            <a:r>
              <a:rPr lang="sv-SE" sz="1600" dirty="0" err="1"/>
              <a:t>Budaev</a:t>
            </a:r>
            <a:r>
              <a:rPr lang="sv-SE" sz="1600" dirty="0"/>
              <a:t> B. (2024?). </a:t>
            </a:r>
            <a:r>
              <a:rPr lang="sv-SE" sz="1600" dirty="0" err="1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Stochastic</a:t>
            </a:r>
            <a:r>
              <a:rPr lang="sv-SE" sz="1600" dirty="0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 solutions </a:t>
            </a:r>
            <a:r>
              <a:rPr lang="sv-SE" sz="1600" dirty="0" err="1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of</a:t>
            </a:r>
            <a:r>
              <a:rPr lang="sv-SE" sz="1600" dirty="0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 multi-</a:t>
            </a:r>
            <a:r>
              <a:rPr lang="sv-SE" sz="1600" dirty="0" err="1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phase</a:t>
            </a:r>
            <a:r>
              <a:rPr lang="sv-SE" sz="1600" dirty="0">
                <a:solidFill>
                  <a:srgbClr val="0070C0"/>
                </a:solidFill>
                <a:hlinkClick r:id="rId4" tooltip="Länk till &quot;Numerical simulations of NMR relaxation in chalk using local Robin boundary conditions&quot; i DIVA"/>
              </a:rPr>
              <a:t> Stefan problems</a:t>
            </a:r>
            <a:r>
              <a:rPr lang="sv-SE" sz="1600" i="1" dirty="0"/>
              <a:t>. </a:t>
            </a:r>
            <a:b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</a:br>
            <a:r>
              <a:rPr lang="sv-SE" sz="1600" b="0" i="1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In the </a:t>
            </a:r>
            <a:r>
              <a:rPr lang="sv-SE" sz="1600" b="0" i="1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future</a:t>
            </a:r>
            <a:r>
              <a:rPr lang="sv-SE" sz="1600" b="0" i="1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?: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Applications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with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directly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calculated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gradients,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electric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currents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,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liquid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 </a:t>
            </a:r>
            <a:r>
              <a:rPr lang="sv-SE" sz="1600" b="0" i="0" dirty="0" err="1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flows</a:t>
            </a:r>
            <a:r>
              <a:rPr lang="sv-SE" sz="1600" b="0" i="0" dirty="0">
                <a:solidFill>
                  <a:srgbClr val="000000"/>
                </a:solidFill>
                <a:effectLst/>
                <a:cs typeface="Times" panose="02020603050405020304" pitchFamily="18" charset="0"/>
              </a:rPr>
              <a:t>.</a:t>
            </a:r>
            <a:endParaRPr lang="en-US" sz="1600" dirty="0">
              <a:cs typeface="Times" panose="02020603050405020304" pitchFamily="18" charset="0"/>
            </a:endParaRPr>
          </a:p>
          <a:p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b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600" dirty="0">
              <a:cs typeface="Times" panose="02020603050405020304" pitchFamily="18" charset="0"/>
            </a:endParaRPr>
          </a:p>
          <a:p>
            <a:pPr eaLnBrk="1" hangingPunct="1"/>
            <a:br>
              <a:rPr lang="en-US" altLang="sv-SE" sz="2800" dirty="0">
                <a:solidFill>
                  <a:srgbClr val="FF0000"/>
                </a:solidFill>
              </a:rPr>
            </a:br>
            <a:endParaRPr lang="en-US" altLang="sv-SE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255518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7118C-A87B-F992-F88B-2811D62A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The heat </a:t>
            </a:r>
            <a:r>
              <a:rPr lang="sv-SE" dirty="0" err="1"/>
              <a:t>equation</a:t>
            </a:r>
            <a:endParaRPr lang="sv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1B4EAD-A1AD-3C5A-EF37-AC2F6C9A7A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/>
                <a:r>
                  <a:rPr lang="sv-SE" dirty="0"/>
                  <a:t>Consider the problem </a:t>
                </a:r>
                <a:r>
                  <a:rPr lang="sv-SE" dirty="0" err="1"/>
                  <a:t>of</a:t>
                </a:r>
                <a:r>
                  <a:rPr lang="sv-SE" dirty="0"/>
                  <a:t> </a:t>
                </a:r>
                <a:r>
                  <a:rPr lang="sv-SE" dirty="0" err="1"/>
                  <a:t>determining</a:t>
                </a:r>
                <a:r>
                  <a:rPr lang="sv-SE" dirty="0"/>
                  <a:t> the </a:t>
                </a:r>
                <a:r>
                  <a:rPr lang="sv-SE" dirty="0" err="1"/>
                  <a:t>temperature</a:t>
                </a:r>
                <a:r>
                  <a:rPr lang="sv-SE" dirty="0"/>
                  <a:t> </a:t>
                </a:r>
                <a:r>
                  <a:rPr lang="sv-SE" dirty="0" err="1"/>
                  <a:t>profile</a:t>
                </a:r>
                <a:r>
                  <a:rPr lang="sv-SE" dirty="0"/>
                  <a:t> in a 1D uniform </a:t>
                </a:r>
                <a:r>
                  <a:rPr lang="sv-SE" dirty="0" err="1"/>
                  <a:t>rod</a:t>
                </a:r>
                <a:r>
                  <a:rPr lang="sv-SE" dirty="0"/>
                  <a:t> </a:t>
                </a:r>
                <a:r>
                  <a:rPr lang="sv-SE" dirty="0" err="1"/>
                  <a:t>of</a:t>
                </a:r>
                <a:r>
                  <a:rPr lang="sv-SE" dirty="0"/>
                  <a:t> </a:t>
                </a:r>
                <a:r>
                  <a:rPr lang="sv-SE" dirty="0" err="1"/>
                  <a:t>length</a:t>
                </a:r>
                <a:r>
                  <a:rPr lang="sv-SE" dirty="0"/>
                  <a:t> </a:t>
                </a:r>
                <a:r>
                  <a:rPr lang="sv-SE" i="1" dirty="0"/>
                  <a:t>L</a:t>
                </a:r>
                <a:r>
                  <a:rPr lang="sv-SE" dirty="0"/>
                  <a:t>.</a:t>
                </a:r>
              </a:p>
              <a:p>
                <a:pPr marL="0" indent="0"/>
                <a:r>
                  <a:rPr lang="sv-SE" dirty="0" err="1"/>
                  <a:t>This</a:t>
                </a:r>
                <a:r>
                  <a:rPr lang="sv-SE" dirty="0"/>
                  <a:t> is </a:t>
                </a:r>
                <a:r>
                  <a:rPr lang="sv-SE" dirty="0" err="1"/>
                  <a:t>solved</a:t>
                </a:r>
                <a:r>
                  <a:rPr lang="sv-SE" dirty="0"/>
                  <a:t> by the </a:t>
                </a:r>
                <a:r>
                  <a:rPr lang="sv-SE" dirty="0" err="1"/>
                  <a:t>equation</a:t>
                </a:r>
                <a:endParaRPr lang="sv-SE" dirty="0"/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sv-S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v-SE" i="1">
                          <a:latin typeface="Cambria Math" panose="02040503050406030204" pitchFamily="18" charset="0"/>
                        </a:rPr>
                        <m:t>𝛼</m:t>
                      </m:r>
                      <m:f>
                        <m:fPr>
                          <m:ctrlPr>
                            <a:rPr lang="sv-S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v-S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v-SE" i="1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sv-SE" i="1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sv-S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, 0&lt;</m:t>
                      </m:r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sv-SE" dirty="0"/>
              </a:p>
              <a:p>
                <a:pPr marL="0" indent="0"/>
                <a:r>
                  <a:rPr lang="sv-SE" dirty="0" err="1"/>
                  <a:t>Together</a:t>
                </a:r>
                <a:r>
                  <a:rPr lang="sv-SE" dirty="0"/>
                  <a:t> </a:t>
                </a:r>
                <a:r>
                  <a:rPr lang="sv-SE" dirty="0" err="1"/>
                  <a:t>with</a:t>
                </a:r>
                <a:r>
                  <a:rPr lang="sv-SE" dirty="0"/>
                  <a:t> </a:t>
                </a:r>
                <a:r>
                  <a:rPr lang="sv-SE" dirty="0" err="1"/>
                  <a:t>appropriate</a:t>
                </a:r>
                <a:r>
                  <a:rPr lang="sv-SE" dirty="0"/>
                  <a:t> </a:t>
                </a:r>
                <a:r>
                  <a:rPr lang="sv-SE" dirty="0" err="1"/>
                  <a:t>boundary</a:t>
                </a:r>
                <a:r>
                  <a:rPr lang="sv-SE" dirty="0"/>
                  <a:t> </a:t>
                </a:r>
                <a:r>
                  <a:rPr lang="sv-SE" dirty="0" err="1"/>
                  <a:t>conditions</a:t>
                </a:r>
                <a:r>
                  <a:rPr lang="sv-SE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1B4EAD-A1AD-3C5A-EF37-AC2F6C9A7A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4D5AD05D-136C-4560-7EE8-266540AF2985}"/>
              </a:ext>
            </a:extLst>
          </p:cNvPr>
          <p:cNvSpPr/>
          <p:nvPr/>
        </p:nvSpPr>
        <p:spPr>
          <a:xfrm>
            <a:off x="2320183" y="4549033"/>
            <a:ext cx="4326309" cy="3268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F90AE98-D0A2-590E-4263-C07AAE3A14D6}"/>
              </a:ext>
            </a:extLst>
          </p:cNvPr>
          <p:cNvCxnSpPr>
            <a:cxnSpLocks/>
          </p:cNvCxnSpPr>
          <p:nvPr/>
        </p:nvCxnSpPr>
        <p:spPr>
          <a:xfrm>
            <a:off x="2320183" y="5004097"/>
            <a:ext cx="432630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84DAD32-AB7C-357F-E334-E1E165EF0878}"/>
              </a:ext>
            </a:extLst>
          </p:cNvPr>
          <p:cNvSpPr txBox="1"/>
          <p:nvPr/>
        </p:nvSpPr>
        <p:spPr>
          <a:xfrm>
            <a:off x="4483337" y="5024516"/>
            <a:ext cx="362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6905609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7118C-A87B-F992-F88B-2811D62A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The </a:t>
            </a:r>
            <a:r>
              <a:rPr lang="sv-SE" dirty="0" err="1"/>
              <a:t>one-phase</a:t>
            </a:r>
            <a:r>
              <a:rPr lang="sv-SE" dirty="0"/>
              <a:t> Stefan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B4EAD-A1AD-3C5A-EF37-AC2F6C9A7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sv-SE" dirty="0"/>
              <a:t>Now </a:t>
            </a:r>
            <a:r>
              <a:rPr lang="sv-SE" dirty="0" err="1"/>
              <a:t>consider</a:t>
            </a:r>
            <a:r>
              <a:rPr lang="sv-SE" dirty="0"/>
              <a:t> a 1D </a:t>
            </a:r>
            <a:r>
              <a:rPr lang="sv-SE" dirty="0" err="1"/>
              <a:t>rod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ice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an </a:t>
            </a:r>
            <a:r>
              <a:rPr lang="sv-SE" dirty="0" err="1"/>
              <a:t>imposed</a:t>
            </a:r>
            <a:r>
              <a:rPr lang="sv-SE" dirty="0"/>
              <a:t> </a:t>
            </a:r>
            <a:r>
              <a:rPr lang="sv-SE" dirty="0" err="1"/>
              <a:t>temperature</a:t>
            </a:r>
            <a:r>
              <a:rPr lang="sv-SE" dirty="0"/>
              <a:t> at </a:t>
            </a:r>
            <a:r>
              <a:rPr lang="sv-SE" dirty="0" err="1"/>
              <a:t>one</a:t>
            </a:r>
            <a:r>
              <a:rPr lang="sv-SE" dirty="0"/>
              <a:t> end. As the </a:t>
            </a:r>
            <a:r>
              <a:rPr lang="sv-SE" dirty="0" err="1"/>
              <a:t>ice</a:t>
            </a:r>
            <a:r>
              <a:rPr lang="sv-SE" dirty="0"/>
              <a:t> </a:t>
            </a:r>
            <a:r>
              <a:rPr lang="sv-SE" dirty="0" err="1"/>
              <a:t>melts</a:t>
            </a:r>
            <a:r>
              <a:rPr lang="sv-SE" dirty="0"/>
              <a:t>, </a:t>
            </a:r>
            <a:r>
              <a:rPr lang="sv-SE" dirty="0" err="1"/>
              <a:t>water</a:t>
            </a:r>
            <a:r>
              <a:rPr lang="sv-SE" dirty="0"/>
              <a:t> is </a:t>
            </a:r>
            <a:r>
              <a:rPr lang="sv-SE" dirty="0" err="1"/>
              <a:t>formed</a:t>
            </a:r>
            <a:r>
              <a:rPr lang="sv-SE" dirty="0"/>
              <a:t> and a </a:t>
            </a:r>
            <a:r>
              <a:rPr lang="sv-SE" dirty="0" err="1"/>
              <a:t>moving</a:t>
            </a:r>
            <a:r>
              <a:rPr lang="sv-SE" dirty="0"/>
              <a:t> </a:t>
            </a:r>
            <a:r>
              <a:rPr lang="sv-SE" dirty="0" err="1"/>
              <a:t>boundary</a:t>
            </a:r>
            <a:r>
              <a:rPr lang="sv-SE" dirty="0"/>
              <a:t> </a:t>
            </a:r>
            <a:r>
              <a:rPr lang="sv-SE" b="1" i="1" dirty="0"/>
              <a:t>s(t)</a:t>
            </a:r>
            <a:r>
              <a:rPr lang="sv-SE" b="1" dirty="0"/>
              <a:t> </a:t>
            </a:r>
            <a:r>
              <a:rPr lang="sv-SE" dirty="0" err="1"/>
              <a:t>between</a:t>
            </a:r>
            <a:r>
              <a:rPr lang="sv-SE" dirty="0"/>
              <a:t> </a:t>
            </a:r>
            <a:r>
              <a:rPr lang="sv-SE" dirty="0" err="1"/>
              <a:t>water</a:t>
            </a:r>
            <a:r>
              <a:rPr lang="sv-SE" dirty="0"/>
              <a:t> and </a:t>
            </a:r>
            <a:r>
              <a:rPr lang="sv-SE" dirty="0" err="1"/>
              <a:t>ice</a:t>
            </a:r>
            <a:r>
              <a:rPr lang="sv-SE" dirty="0"/>
              <a:t> is </a:t>
            </a:r>
            <a:r>
              <a:rPr lang="sv-SE" dirty="0" err="1"/>
              <a:t>created</a:t>
            </a:r>
            <a:r>
              <a:rPr lang="sv-SE" dirty="0"/>
              <a:t>.</a:t>
            </a:r>
          </a:p>
          <a:p>
            <a:pPr marL="0" indent="0"/>
            <a:r>
              <a:rPr lang="sv-SE" dirty="0" err="1"/>
              <a:t>This</a:t>
            </a:r>
            <a:r>
              <a:rPr lang="sv-SE" dirty="0"/>
              <a:t> is the </a:t>
            </a:r>
            <a:r>
              <a:rPr lang="sv-SE" b="1" dirty="0"/>
              <a:t>Stefan Problem.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5AD05D-136C-4560-7EE8-266540AF2985}"/>
              </a:ext>
            </a:extLst>
          </p:cNvPr>
          <p:cNvSpPr/>
          <p:nvPr/>
        </p:nvSpPr>
        <p:spPr>
          <a:xfrm>
            <a:off x="2320183" y="4549033"/>
            <a:ext cx="4326309" cy="3268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F90AE98-D0A2-590E-4263-C07AAE3A14D6}"/>
              </a:ext>
            </a:extLst>
          </p:cNvPr>
          <p:cNvCxnSpPr>
            <a:cxnSpLocks/>
          </p:cNvCxnSpPr>
          <p:nvPr/>
        </p:nvCxnSpPr>
        <p:spPr>
          <a:xfrm>
            <a:off x="2320183" y="5004097"/>
            <a:ext cx="432630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84DAD32-AB7C-357F-E334-E1E165EF0878}"/>
              </a:ext>
            </a:extLst>
          </p:cNvPr>
          <p:cNvSpPr txBox="1"/>
          <p:nvPr/>
        </p:nvSpPr>
        <p:spPr>
          <a:xfrm>
            <a:off x="4483337" y="5024516"/>
            <a:ext cx="362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6885E6-707E-4635-8B0B-D79D4B20E907}"/>
              </a:ext>
            </a:extLst>
          </p:cNvPr>
          <p:cNvSpPr/>
          <p:nvPr/>
        </p:nvSpPr>
        <p:spPr>
          <a:xfrm>
            <a:off x="3057258" y="4549033"/>
            <a:ext cx="3589234" cy="3268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23C99A-1C94-D82D-E210-2A9EF2D9C7BD}"/>
              </a:ext>
            </a:extLst>
          </p:cNvPr>
          <p:cNvSpPr txBox="1"/>
          <p:nvPr/>
        </p:nvSpPr>
        <p:spPr>
          <a:xfrm>
            <a:off x="2890615" y="4247633"/>
            <a:ext cx="608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s(t)</a:t>
            </a:r>
          </a:p>
        </p:txBody>
      </p:sp>
    </p:spTree>
    <p:extLst>
      <p:ext uri="{BB962C8B-B14F-4D97-AF65-F5344CB8AC3E}">
        <p14:creationId xmlns:p14="http://schemas.microsoft.com/office/powerpoint/2010/main" val="21767927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7118C-A87B-F992-F88B-2811D62A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The </a:t>
            </a:r>
            <a:r>
              <a:rPr lang="sv-SE" dirty="0" err="1"/>
              <a:t>one-phase</a:t>
            </a:r>
            <a:r>
              <a:rPr lang="sv-SE" dirty="0"/>
              <a:t> Stefan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6">
                <a:extLst>
                  <a:ext uri="{FF2B5EF4-FFF2-40B4-BE49-F238E27FC236}">
                    <a16:creationId xmlns:a16="http://schemas.microsoft.com/office/drawing/2014/main" id="{8C598DF2-4DF7-1DAD-F10A-0DE3EA88A0A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00176" y="2277047"/>
              <a:ext cx="5238749" cy="30307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81250">
                      <a:extLst>
                        <a:ext uri="{9D8B030D-6E8A-4147-A177-3AD203B41FA5}">
                          <a16:colId xmlns:a16="http://schemas.microsoft.com/office/drawing/2014/main" val="2872251325"/>
                        </a:ext>
                      </a:extLst>
                    </a:gridCol>
                    <a:gridCol w="1609725">
                      <a:extLst>
                        <a:ext uri="{9D8B030D-6E8A-4147-A177-3AD203B41FA5}">
                          <a16:colId xmlns:a16="http://schemas.microsoft.com/office/drawing/2014/main" val="3314923794"/>
                        </a:ext>
                      </a:extLst>
                    </a:gridCol>
                    <a:gridCol w="1247774">
                      <a:extLst>
                        <a:ext uri="{9D8B030D-6E8A-4147-A177-3AD203B41FA5}">
                          <a16:colId xmlns:a16="http://schemas.microsoft.com/office/drawing/2014/main" val="3361588170"/>
                        </a:ext>
                      </a:extLst>
                    </a:gridCol>
                  </a:tblGrid>
                  <a:tr h="66398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num>
                                  <m:den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den>
                                </m:f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f>
                                  <m:fPr>
                                    <m:ctrlP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</m:e>
                                      <m:sup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num>
                                  <m:den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p>
                                      <m:sSupPr>
                                        <m:ctrlP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sv-SE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0&lt;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d>
                                  <m:dPr>
                                    <m:ctrlP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</m:oMath>
                            </m:oMathPara>
                          </a14:m>
                          <a:endParaRPr lang="sv-SE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&gt;0</m:t>
                                </m:r>
                              </m:oMath>
                            </m:oMathPara>
                          </a14:m>
                          <a:endParaRPr lang="sv-SE" sz="1800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sv-SE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30776714"/>
                      </a:ext>
                    </a:extLst>
                  </a:tr>
                  <a:tr h="3836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d>
                                  <m:d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0,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&gt;0</m:t>
                                </m:r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93056557"/>
                      </a:ext>
                    </a:extLst>
                  </a:tr>
                  <a:tr h="38362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d>
                                  <m:d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,0</m:t>
                                    </m:r>
                                  </m:e>
                                </m:d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13490751"/>
                      </a:ext>
                    </a:extLst>
                  </a:tr>
                  <a:tr h="80101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f>
                                  <m:f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𝑑𝑠</m:t>
                                    </m:r>
                                  </m:num>
                                  <m:den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d>
                                      <m:dPr>
                                        <m:begChr m:val=""/>
                                        <m:endChr m:val="|"/>
                                        <m:ctrlPr>
                                          <a:rPr lang="sv-SE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𝜕</m:t>
                                            </m:r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𝑇</m:t>
                                            </m:r>
                                          </m:num>
                                          <m:den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𝜕</m:t>
                                            </m:r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&gt;0</m:t>
                                </m:r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06526573"/>
                      </a:ext>
                    </a:extLst>
                  </a:tr>
                  <a:tr h="38362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d>
                                  <m:d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&gt;0</m:t>
                                </m:r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20647360"/>
                      </a:ext>
                    </a:extLst>
                  </a:tr>
                  <a:tr h="41489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d>
                                  <m:d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d>
                                      <m:dPr>
                                        <m:ctrlPr>
                                          <a:rPr lang="sv-SE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sv-SE" sz="18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e>
                                </m:d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sub>
                                </m:sSub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=0 °</m:t>
                                </m:r>
                                <m:r>
                                  <m:rPr>
                                    <m:sty m:val="p"/>
                                  </m:rPr>
                                  <a:rPr lang="sv-SE" sz="1800" b="0" i="0" smtClean="0">
                                    <a:latin typeface="Cambria Math" panose="02040503050406030204" pitchFamily="18" charset="0"/>
                                  </a:rPr>
                                  <m:t>C</m:t>
                                </m:r>
                              </m:oMath>
                            </m:oMathPara>
                          </a14:m>
                          <a:endParaRPr lang="sv-SE" sz="1800" i="0" dirty="0"/>
                        </a:p>
                      </a:txBody>
                      <a:tcPr marL="68580" marR="68580" marT="34290" marB="3429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6008517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6">
                <a:extLst>
                  <a:ext uri="{FF2B5EF4-FFF2-40B4-BE49-F238E27FC236}">
                    <a16:creationId xmlns:a16="http://schemas.microsoft.com/office/drawing/2014/main" id="{8C598DF2-4DF7-1DAD-F10A-0DE3EA88A0A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00176" y="2277047"/>
              <a:ext cx="5238749" cy="30307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81250">
                      <a:extLst>
                        <a:ext uri="{9D8B030D-6E8A-4147-A177-3AD203B41FA5}">
                          <a16:colId xmlns:a16="http://schemas.microsoft.com/office/drawing/2014/main" val="2872251325"/>
                        </a:ext>
                      </a:extLst>
                    </a:gridCol>
                    <a:gridCol w="1609725">
                      <a:extLst>
                        <a:ext uri="{9D8B030D-6E8A-4147-A177-3AD203B41FA5}">
                          <a16:colId xmlns:a16="http://schemas.microsoft.com/office/drawing/2014/main" val="3314923794"/>
                        </a:ext>
                      </a:extLst>
                    </a:gridCol>
                    <a:gridCol w="1247774">
                      <a:extLst>
                        <a:ext uri="{9D8B030D-6E8A-4147-A177-3AD203B41FA5}">
                          <a16:colId xmlns:a16="http://schemas.microsoft.com/office/drawing/2014/main" val="3361588170"/>
                        </a:ext>
                      </a:extLst>
                    </a:gridCol>
                  </a:tblGrid>
                  <a:tr h="663985"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256" t="-917" r="-121228" b="-3587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47925" t="-917" r="-78868" b="-3587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320488" t="-917" r="-1951" b="-35871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30776714"/>
                      </a:ext>
                    </a:extLst>
                  </a:tr>
                  <a:tr h="383624"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256" t="-174603" r="-121228" b="-5206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47925" t="-174603" r="-78868" b="-5206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93056557"/>
                      </a:ext>
                    </a:extLst>
                  </a:tr>
                  <a:tr h="383624"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256" t="-274603" r="-121228" b="-4206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13490751"/>
                      </a:ext>
                    </a:extLst>
                  </a:tr>
                  <a:tr h="801012"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256" t="-178788" r="-121228" b="-1007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47925" t="-178788" r="-78868" b="-1007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06526573"/>
                      </a:ext>
                    </a:extLst>
                  </a:tr>
                  <a:tr h="383624"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256" t="-584127" r="-121228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47925" t="-584127" r="-78868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20647360"/>
                      </a:ext>
                    </a:extLst>
                  </a:tr>
                  <a:tr h="414892"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256" t="-633824" r="-121228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6008517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420049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7118C-A87B-F992-F88B-2811D62A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The </a:t>
            </a:r>
            <a:r>
              <a:rPr lang="sv-SE" dirty="0" err="1"/>
              <a:t>one-phase</a:t>
            </a:r>
            <a:r>
              <a:rPr lang="sv-SE" dirty="0"/>
              <a:t> Stefan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3DB0C1-609D-0D17-8A82-64A05C6488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/>
                <a:r>
                  <a:rPr lang="sv-SE" dirty="0"/>
                  <a:t>In </a:t>
                </a:r>
                <a:r>
                  <a:rPr lang="sv-SE" dirty="0" err="1"/>
                  <a:t>some</a:t>
                </a:r>
                <a:r>
                  <a:rPr lang="sv-SE" dirty="0"/>
                  <a:t> </a:t>
                </a:r>
                <a:r>
                  <a:rPr lang="sv-SE" dirty="0" err="1"/>
                  <a:t>cases</a:t>
                </a:r>
                <a:r>
                  <a:rPr lang="sv-SE" dirty="0"/>
                  <a:t>, </a:t>
                </a:r>
                <a:r>
                  <a:rPr lang="sv-SE" dirty="0" err="1"/>
                  <a:t>analytic</a:t>
                </a:r>
                <a:r>
                  <a:rPr lang="sv-SE" dirty="0"/>
                  <a:t> solutions </a:t>
                </a:r>
                <a:r>
                  <a:rPr lang="sv-SE" dirty="0" err="1"/>
                  <a:t>exist</a:t>
                </a:r>
                <a:r>
                  <a:rPr lang="sv-SE" dirty="0"/>
                  <a:t>.</a:t>
                </a:r>
              </a:p>
              <a:p>
                <a:pPr marL="0" indent="0"/>
                <a:r>
                  <a:rPr lang="sv-SE" dirty="0" err="1"/>
                  <a:t>With</a:t>
                </a:r>
                <a:r>
                  <a:rPr lang="sv-SE" dirty="0"/>
                  <a:t> </a:t>
                </a:r>
                <a14:m>
                  <m:oMath xmlns:m="http://schemas.openxmlformats.org/officeDocument/2006/math">
                    <m:r>
                      <a:rPr lang="sv-SE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sv-SE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v-SE" b="0" i="1" smtClean="0">
                        <a:latin typeface="Cambria Math" panose="02040503050406030204" pitchFamily="18" charset="0"/>
                      </a:rPr>
                      <m:t>&gt;0 °</m:t>
                    </m:r>
                    <m:r>
                      <a:rPr lang="sv-SE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v-SE" dirty="0"/>
                  <a:t>, the solution is</a:t>
                </a:r>
              </a:p>
              <a:p>
                <a:pPr marL="0" indent="0"/>
                <a:endParaRPr lang="sv-SE" dirty="0"/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sv-SE" sz="2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sv-SE" sz="21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)=</m:t>
                              </m:r>
                              <m:sSub>
                                <m:sSubPr>
                                  <m:ctrlP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f>
                                <m:fPr>
                                  <m:ctrlP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sv-SE" sz="2100">
                                      <a:latin typeface="Cambria Math" panose="02040503050406030204" pitchFamily="18" charset="0"/>
                                    </a:rPr>
                                    <m:t>erf</m:t>
                                  </m:r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⁡(</m:t>
                                  </m:r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/(2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sv-SE" sz="21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v-SE" sz="21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sv-SE" sz="2100" i="1">
                                              <a:latin typeface="Cambria Math" panose="02040503050406030204" pitchFamily="18" charset="0"/>
                                            </a:rPr>
                                            <m:t>𝐿</m:t>
                                          </m:r>
                                        </m:sub>
                                      </m:sSub>
                                      <m: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rad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))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sv-SE" sz="2100">
                                      <a:latin typeface="Cambria Math" panose="02040503050406030204" pitchFamily="18" charset="0"/>
                                    </a:rPr>
                                    <m:t>erf</m:t>
                                  </m:r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⁡(</m:t>
                                  </m:r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m:rPr>
                                  <m:nor/>
                                </m:rPr>
                                <a:rPr lang="sv-SE" sz="2100" dirty="0"/>
                                <m:t> </m:t>
                              </m:r>
                            </m:e>
                            <m:e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d>
                                <m:dPr>
                                  <m:ctrlP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ad>
                                <m:radPr>
                                  <m:degHide m:val="on"/>
                                  <m:ctrlP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sub>
                                  </m:sSub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rad>
                            </m:e>
                            <m:e>
                              <m:f>
                                <m:fPr>
                                  <m:ctrlP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den>
                              </m:f>
                              <m:rad>
                                <m:radPr>
                                  <m:degHide m:val="on"/>
                                  <m:ctrlP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rad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sSup>
                                <m:sSupPr>
                                  <m:ctrlP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p>
                                      <m: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sup>
                              </m:sSup>
                              <m:func>
                                <m:funcPr>
                                  <m:ctrlP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sv-SE" sz="2100">
                                      <a:latin typeface="Cambria Math" panose="02040503050406030204" pitchFamily="18" charset="0"/>
                                    </a:rPr>
                                    <m:t>erf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sv-SE" dirty="0"/>
              </a:p>
              <a:p>
                <a:pPr marL="0" indent="0"/>
                <a:endParaRPr lang="sv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3DB0C1-609D-0D17-8A82-64A05C6488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32602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7118C-A87B-F992-F88B-2811D62A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The </a:t>
            </a:r>
            <a:r>
              <a:rPr lang="sv-SE" dirty="0" err="1"/>
              <a:t>one-phase</a:t>
            </a:r>
            <a:r>
              <a:rPr lang="sv-SE" dirty="0"/>
              <a:t> Stefan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3DB0C1-609D-0D17-8A82-64A05C6488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/>
                <a:r>
                  <a:rPr lang="sv-SE" dirty="0"/>
                  <a:t>In general, </a:t>
                </a:r>
                <a:r>
                  <a:rPr lang="sv-SE" dirty="0" err="1"/>
                  <a:t>analytic</a:t>
                </a:r>
                <a:r>
                  <a:rPr lang="sv-SE" dirty="0"/>
                  <a:t> solutions </a:t>
                </a:r>
                <a:r>
                  <a:rPr lang="sv-SE" dirty="0" err="1"/>
                  <a:t>may</a:t>
                </a:r>
                <a:r>
                  <a:rPr lang="sv-SE" dirty="0"/>
                  <a:t> not </a:t>
                </a:r>
                <a:r>
                  <a:rPr lang="sv-SE" dirty="0" err="1"/>
                  <a:t>exist</a:t>
                </a:r>
                <a:r>
                  <a:rPr lang="sv-SE" dirty="0"/>
                  <a:t>.</a:t>
                </a:r>
              </a:p>
              <a:p>
                <a:pPr marL="0" indent="0"/>
                <a:r>
                  <a:rPr lang="sv-SE" dirty="0" err="1"/>
                  <a:t>How</a:t>
                </a:r>
                <a:r>
                  <a:rPr lang="sv-SE" dirty="0"/>
                  <a:t> to </a:t>
                </a:r>
                <a:r>
                  <a:rPr lang="sv-SE" dirty="0" err="1"/>
                  <a:t>model</a:t>
                </a:r>
                <a:r>
                  <a:rPr lang="sv-SE" dirty="0"/>
                  <a:t> </a:t>
                </a:r>
                <a:r>
                  <a:rPr lang="sv-SE" dirty="0" err="1"/>
                  <a:t>numerically</a:t>
                </a:r>
                <a:r>
                  <a:rPr lang="sv-SE" dirty="0"/>
                  <a:t>?</a:t>
                </a:r>
              </a:p>
              <a:p>
                <a:r>
                  <a:rPr lang="sv-SE" dirty="0" err="1"/>
                  <a:t>Distribute</a:t>
                </a:r>
                <a:r>
                  <a:rPr lang="sv-SE" dirty="0"/>
                  <a:t> </a:t>
                </a:r>
                <a:r>
                  <a:rPr lang="sv-SE" dirty="0" err="1"/>
                  <a:t>walkers</a:t>
                </a:r>
                <a:r>
                  <a:rPr lang="sv-SE" dirty="0"/>
                  <a:t> </a:t>
                </a:r>
                <a:r>
                  <a:rPr lang="sv-SE" dirty="0" err="1"/>
                  <a:t>throughout</a:t>
                </a:r>
                <a:r>
                  <a:rPr lang="sv-SE" dirty="0"/>
                  <a:t> the </a:t>
                </a:r>
                <a:r>
                  <a:rPr lang="sv-SE" dirty="0" err="1"/>
                  <a:t>length</a:t>
                </a:r>
                <a:r>
                  <a:rPr lang="sv-SE" dirty="0"/>
                  <a:t>, </a:t>
                </a:r>
                <a:r>
                  <a:rPr lang="sv-SE" dirty="0" err="1"/>
                  <a:t>such</a:t>
                </a:r>
                <a:r>
                  <a:rPr lang="sv-SE" dirty="0"/>
                  <a:t> </a:t>
                </a:r>
                <a:r>
                  <a:rPr lang="sv-SE" dirty="0" err="1"/>
                  <a:t>that</a:t>
                </a:r>
                <a:r>
                  <a:rPr lang="sv-SE" dirty="0"/>
                  <a:t> </a:t>
                </a:r>
                <a14:m>
                  <m:oMath xmlns:m="http://schemas.openxmlformats.org/officeDocument/2006/math">
                    <m:r>
                      <a:rPr lang="sv-SE" b="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sv-SE" b="0" i="1" smtClean="0">
                        <a:latin typeface="Cambria Math" panose="02040503050406030204" pitchFamily="18" charset="0"/>
                      </a:rPr>
                      <m:t>∝</m:t>
                    </m:r>
                    <m:r>
                      <a:rPr lang="sv-SE" b="0" i="1" smtClean="0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sv-SE" b="0" dirty="0"/>
              </a:p>
              <a:p>
                <a:r>
                  <a:rPr lang="sv-SE" dirty="0" err="1"/>
                  <a:t>Each</a:t>
                </a:r>
                <a:r>
                  <a:rPr lang="sv-SE" dirty="0"/>
                  <a:t> </a:t>
                </a:r>
                <a:r>
                  <a:rPr lang="sv-SE" dirty="0" err="1"/>
                  <a:t>time</a:t>
                </a:r>
                <a:r>
                  <a:rPr lang="sv-SE" dirty="0"/>
                  <a:t> step, a </a:t>
                </a:r>
                <a:r>
                  <a:rPr lang="sv-SE" dirty="0" err="1"/>
                  <a:t>walker</a:t>
                </a:r>
                <a:r>
                  <a:rPr lang="sv-SE" dirty="0"/>
                  <a:t> </a:t>
                </a:r>
                <a:r>
                  <a:rPr lang="sv-SE" dirty="0" err="1"/>
                  <a:t>randomly</a:t>
                </a:r>
                <a:r>
                  <a:rPr lang="sv-SE" dirty="0"/>
                  <a:t> </a:t>
                </a:r>
                <a:r>
                  <a:rPr lang="sv-SE" dirty="0" err="1"/>
                  <a:t>moves</a:t>
                </a:r>
                <a:r>
                  <a:rPr lang="sv-SE" dirty="0"/>
                  <a:t> </a:t>
                </a:r>
                <a:r>
                  <a:rPr lang="sv-SE" dirty="0" err="1"/>
                  <a:t>one</a:t>
                </a:r>
                <a:r>
                  <a:rPr lang="sv-SE" dirty="0"/>
                  <a:t> step </a:t>
                </a:r>
                <a:r>
                  <a:rPr lang="sv-SE" dirty="0" err="1"/>
                  <a:t>left</a:t>
                </a:r>
                <a:r>
                  <a:rPr lang="sv-SE" dirty="0"/>
                  <a:t> or right.</a:t>
                </a:r>
              </a:p>
              <a:p>
                <a:r>
                  <a:rPr lang="sv-SE" dirty="0"/>
                  <a:t>A </a:t>
                </a:r>
                <a:r>
                  <a:rPr lang="sv-SE" dirty="0" err="1"/>
                  <a:t>walker</a:t>
                </a:r>
                <a:r>
                  <a:rPr lang="sv-SE" dirty="0"/>
                  <a:t> </a:t>
                </a:r>
                <a:r>
                  <a:rPr lang="sv-SE" dirty="0" err="1"/>
                  <a:t>that</a:t>
                </a:r>
                <a:r>
                  <a:rPr lang="sv-SE" dirty="0"/>
                  <a:t> </a:t>
                </a:r>
                <a:r>
                  <a:rPr lang="sv-SE" dirty="0" err="1"/>
                  <a:t>reaches</a:t>
                </a:r>
                <a:r>
                  <a:rPr lang="sv-SE" dirty="0"/>
                  <a:t> the </a:t>
                </a:r>
                <a:r>
                  <a:rPr lang="sv-SE" dirty="0" err="1"/>
                  <a:t>boundary</a:t>
                </a:r>
                <a:r>
                  <a:rPr lang="sv-SE" dirty="0"/>
                  <a:t> </a:t>
                </a:r>
                <a14:m>
                  <m:oMath xmlns:m="http://schemas.openxmlformats.org/officeDocument/2006/math">
                    <m:r>
                      <a:rPr lang="sv-SE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sv-SE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v-SE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sv-SE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v-SE" dirty="0"/>
                  <a:t> is </a:t>
                </a:r>
                <a:r>
                  <a:rPr lang="sv-SE" dirty="0" err="1"/>
                  <a:t>absorbed</a:t>
                </a:r>
                <a:r>
                  <a:rPr lang="sv-SE" dirty="0"/>
                  <a:t> and the </a:t>
                </a:r>
                <a:r>
                  <a:rPr lang="sv-SE" dirty="0" err="1"/>
                  <a:t>boundary</a:t>
                </a:r>
                <a:r>
                  <a:rPr lang="sv-SE" dirty="0"/>
                  <a:t> </a:t>
                </a:r>
                <a:r>
                  <a:rPr lang="sv-SE" dirty="0" err="1"/>
                  <a:t>moved</a:t>
                </a:r>
                <a:r>
                  <a:rPr lang="sv-SE" dirty="0"/>
                  <a:t>.</a:t>
                </a:r>
              </a:p>
              <a:p>
                <a:pPr marL="0" indent="0"/>
                <a:endParaRPr lang="sv-SE" dirty="0"/>
              </a:p>
              <a:p>
                <a:pPr marL="0" indent="0"/>
                <a:endParaRPr lang="sv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3DB0C1-609D-0D17-8A82-64A05C6488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9000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7118C-A87B-F992-F88B-2811D62A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The </a:t>
            </a:r>
            <a:r>
              <a:rPr lang="sv-SE" dirty="0" err="1"/>
              <a:t>one-phase</a:t>
            </a:r>
            <a:r>
              <a:rPr lang="sv-SE" dirty="0"/>
              <a:t> Stefan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DB0C1-609D-0D17-8A82-64A05C64881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2" name="Google Shape;118;p20">
            <a:extLst>
              <a:ext uri="{FF2B5EF4-FFF2-40B4-BE49-F238E27FC236}">
                <a16:creationId xmlns:a16="http://schemas.microsoft.com/office/drawing/2014/main" id="{10A64855-C69E-43A1-BCF3-1846D77E441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2227" t="32324" r="20042" b="19394"/>
          <a:stretch/>
        </p:blipFill>
        <p:spPr>
          <a:xfrm>
            <a:off x="1732647" y="2226469"/>
            <a:ext cx="1678206" cy="184145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A7C36E-A635-71FA-0762-E4D33709D7F1}"/>
                  </a:ext>
                </a:extLst>
              </p:cNvPr>
              <p:cNvSpPr txBox="1"/>
              <p:nvPr/>
            </p:nvSpPr>
            <p:spPr>
              <a:xfrm>
                <a:off x="628650" y="3983550"/>
                <a:ext cx="3819525" cy="1718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i="1" dirty="0"/>
                  <a:t>N</a:t>
                </a:r>
                <a:r>
                  <a:rPr lang="sv-SE" dirty="0"/>
                  <a:t> </a:t>
                </a:r>
                <a:r>
                  <a:rPr lang="sv-SE" dirty="0" err="1"/>
                  <a:t>walkers</a:t>
                </a:r>
                <a:r>
                  <a:rPr lang="sv-SE" dirty="0"/>
                  <a:t> </a:t>
                </a:r>
                <a:r>
                  <a:rPr lang="sv-SE" dirty="0" err="1"/>
                  <a:t>raise</a:t>
                </a:r>
                <a:r>
                  <a:rPr lang="sv-SE" dirty="0"/>
                  <a:t> the </a:t>
                </a:r>
                <a:r>
                  <a:rPr lang="sv-SE" dirty="0" err="1"/>
                  <a:t>temperature</a:t>
                </a:r>
                <a:r>
                  <a:rPr lang="sv-SE" dirty="0"/>
                  <a:t> by 1°C.</a:t>
                </a:r>
              </a:p>
              <a:p>
                <a:r>
                  <a:rPr lang="sv-SE" dirty="0" err="1"/>
                  <a:t>One</a:t>
                </a:r>
                <a:r>
                  <a:rPr lang="sv-SE" dirty="0"/>
                  <a:t> </a:t>
                </a:r>
                <a:r>
                  <a:rPr lang="sv-SE" dirty="0" err="1"/>
                  <a:t>walker</a:t>
                </a:r>
                <a:r>
                  <a:rPr lang="sv-SE" dirty="0"/>
                  <a:t> </a:t>
                </a:r>
                <a:r>
                  <a:rPr lang="sv-SE" dirty="0" err="1"/>
                  <a:t>then</a:t>
                </a:r>
                <a:r>
                  <a:rPr lang="sv-SE" dirty="0"/>
                  <a:t> </a:t>
                </a:r>
                <a:r>
                  <a:rPr lang="sv-SE" dirty="0" err="1"/>
                  <a:t>carries</a:t>
                </a:r>
                <a:r>
                  <a:rPr lang="sv-SE" dirty="0"/>
                  <a:t> the heat</a:t>
                </a:r>
                <a:br>
                  <a:rPr lang="sv-SE" dirty="0"/>
                </a:br>
                <a:endParaRPr lang="sv-SE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v-S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m:rPr>
                              <m:sty m:val="p"/>
                            </m:rPr>
                            <a:rPr lang="sv-SE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1°</m:t>
                          </m:r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sv-SE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A7C36E-A635-71FA-0762-E4D33709D7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3983550"/>
                <a:ext cx="3819525" cy="1718932"/>
              </a:xfrm>
              <a:prstGeom prst="rect">
                <a:avLst/>
              </a:prstGeom>
              <a:blipFill>
                <a:blip r:embed="rId3"/>
                <a:stretch>
                  <a:fillRect l="-1276" t="-1773" r="-638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Google Shape;116;p20">
            <a:extLst>
              <a:ext uri="{FF2B5EF4-FFF2-40B4-BE49-F238E27FC236}">
                <a16:creationId xmlns:a16="http://schemas.microsoft.com/office/drawing/2014/main" id="{3DDAA02B-5CD3-CC98-DD1D-D62A7850E1AA}"/>
              </a:ext>
            </a:extLst>
          </p:cNvPr>
          <p:cNvPicPr preferRelativeResize="0">
            <a:picLocks noGrp="1"/>
          </p:cNvPicPr>
          <p:nvPr>
            <p:ph sz="half" idx="2"/>
          </p:nvPr>
        </p:nvPicPr>
        <p:blipFill rotWithShape="1">
          <a:blip r:embed="rId4">
            <a:alphaModFix/>
          </a:blip>
          <a:srcRect l="31810" t="31924" r="19631" b="35338"/>
          <a:stretch/>
        </p:blipFill>
        <p:spPr>
          <a:xfrm>
            <a:off x="5195774" y="2211911"/>
            <a:ext cx="2752952" cy="185601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3B7F64-D11F-7FDC-176E-9415914335B7}"/>
                  </a:ext>
                </a:extLst>
              </p:cNvPr>
              <p:cNvSpPr txBox="1"/>
              <p:nvPr/>
            </p:nvSpPr>
            <p:spPr>
              <a:xfrm>
                <a:off x="4933950" y="4229100"/>
                <a:ext cx="381952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dirty="0"/>
                  <a:t>Moving the </a:t>
                </a:r>
                <a:r>
                  <a:rPr lang="sv-SE" dirty="0" err="1"/>
                  <a:t>boundary</a:t>
                </a:r>
                <a:r>
                  <a:rPr lang="sv-SE" dirty="0"/>
                  <a:t> </a:t>
                </a:r>
                <a:r>
                  <a:rPr lang="sv-SE" dirty="0" err="1"/>
                  <a:t>requires</a:t>
                </a:r>
                <a:r>
                  <a:rPr lang="sv-SE" dirty="0"/>
                  <a:t> the heat</a:t>
                </a:r>
                <a:br>
                  <a:rPr lang="sv-SE" dirty="0"/>
                </a:br>
                <a:endParaRPr lang="sv-SE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m:rPr>
                          <m:sty m:val="p"/>
                        </m:rPr>
                        <a:rPr lang="sv-SE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sv-SE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3B7F64-D11F-7FDC-176E-9415914335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950" y="4229100"/>
                <a:ext cx="3819525" cy="1200329"/>
              </a:xfrm>
              <a:prstGeom prst="rect">
                <a:avLst/>
              </a:prstGeom>
              <a:blipFill>
                <a:blip r:embed="rId5"/>
                <a:stretch>
                  <a:fillRect l="-1276" t="-3046" b="-3553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5F1771D-DF32-E3CD-08DE-3291363C9445}"/>
                  </a:ext>
                </a:extLst>
              </p:cNvPr>
              <p:cNvSpPr txBox="1"/>
              <p:nvPr/>
            </p:nvSpPr>
            <p:spPr>
              <a:xfrm>
                <a:off x="2967039" y="5272111"/>
                <a:ext cx="3324225" cy="566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v-SE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v-S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sv-SE" b="0" i="1" smtClean="0">
                              <a:latin typeface="Cambria Math" panose="02040503050406030204" pitchFamily="18" charset="0"/>
                            </a:rPr>
                            <m:t>𝑙𝑁</m:t>
                          </m:r>
                        </m:den>
                      </m:f>
                      <m:r>
                        <m:rPr>
                          <m:sty m:val="p"/>
                        </m:rPr>
                        <a:rPr lang="sv-SE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sv-SE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sv-SE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5F1771D-DF32-E3CD-08DE-3291363C94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039" y="5272111"/>
                <a:ext cx="3324225" cy="5666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41125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4">
            <a:extLst>
              <a:ext uri="{FF2B5EF4-FFF2-40B4-BE49-F238E27FC236}">
                <a16:creationId xmlns:a16="http://schemas.microsoft.com/office/drawing/2014/main" id="{C3F8B89C-ADB6-1665-6A16-4DFA536EAA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8625" y="857250"/>
            <a:ext cx="4572000" cy="51335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D34E79-5EB1-A656-38BA-4F0DDF8D0F3C}"/>
              </a:ext>
            </a:extLst>
          </p:cNvPr>
          <p:cNvSpPr txBox="1"/>
          <p:nvPr/>
        </p:nvSpPr>
        <p:spPr>
          <a:xfrm>
            <a:off x="1066800" y="2314575"/>
            <a:ext cx="25096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err="1"/>
              <a:t>Comparison</a:t>
            </a:r>
            <a:r>
              <a:rPr lang="sv-SE" sz="2400" dirty="0"/>
              <a:t> </a:t>
            </a:r>
            <a:r>
              <a:rPr lang="sv-SE" sz="2400" dirty="0" err="1"/>
              <a:t>between</a:t>
            </a:r>
            <a:r>
              <a:rPr lang="sv-SE" sz="2400" dirty="0"/>
              <a:t> </a:t>
            </a:r>
            <a:r>
              <a:rPr lang="sv-SE" sz="2400" dirty="0" err="1"/>
              <a:t>known</a:t>
            </a:r>
            <a:r>
              <a:rPr lang="sv-SE" sz="2400" dirty="0"/>
              <a:t> </a:t>
            </a:r>
            <a:r>
              <a:rPr lang="sv-SE" sz="2400" dirty="0" err="1"/>
              <a:t>analytical</a:t>
            </a:r>
            <a:r>
              <a:rPr lang="sv-SE" sz="2400" dirty="0"/>
              <a:t> solution and RWM solution</a:t>
            </a:r>
          </a:p>
        </p:txBody>
      </p:sp>
    </p:spTree>
    <p:extLst>
      <p:ext uri="{BB962C8B-B14F-4D97-AF65-F5344CB8AC3E}">
        <p14:creationId xmlns:p14="http://schemas.microsoft.com/office/powerpoint/2010/main" val="13797629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1">
            <a:extLst>
              <a:ext uri="{FF2B5EF4-FFF2-40B4-BE49-F238E27FC236}">
                <a16:creationId xmlns:a16="http://schemas.microsoft.com/office/drawing/2014/main" id="{D03D28A1-F26E-E8F2-8F5B-6583B0397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97" y="1022110"/>
            <a:ext cx="8856407" cy="37118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DE9BD0-BFB5-327A-895B-69B420DDDED9}"/>
              </a:ext>
            </a:extLst>
          </p:cNvPr>
          <p:cNvSpPr txBox="1"/>
          <p:nvPr/>
        </p:nvSpPr>
        <p:spPr>
          <a:xfrm>
            <a:off x="2324100" y="4962526"/>
            <a:ext cx="495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Results</a:t>
            </a:r>
            <a:r>
              <a:rPr lang="sv-SE" dirty="0"/>
              <a:t> </a:t>
            </a:r>
            <a:r>
              <a:rPr lang="sv-SE" dirty="0" err="1"/>
              <a:t>using</a:t>
            </a:r>
            <a:r>
              <a:rPr lang="sv-SE" dirty="0"/>
              <a:t> </a:t>
            </a:r>
            <a:r>
              <a:rPr lang="sv-SE" dirty="0" err="1"/>
              <a:t>observed</a:t>
            </a:r>
            <a:r>
              <a:rPr lang="sv-SE" dirty="0"/>
              <a:t> air </a:t>
            </a:r>
            <a:r>
              <a:rPr lang="sv-SE" dirty="0" err="1"/>
              <a:t>temperatures</a:t>
            </a:r>
            <a:r>
              <a:rPr lang="sv-SE" dirty="0"/>
              <a:t> as BC.</a:t>
            </a:r>
          </a:p>
          <a:p>
            <a:r>
              <a:rPr lang="sv-SE" dirty="0"/>
              <a:t>Note: Negative </a:t>
            </a:r>
            <a:r>
              <a:rPr lang="sv-SE" dirty="0" err="1"/>
              <a:t>temperatures</a:t>
            </a:r>
            <a:r>
              <a:rPr lang="sv-SE" dirty="0"/>
              <a:t> in </a:t>
            </a:r>
            <a:r>
              <a:rPr lang="sv-SE" dirty="0" err="1"/>
              <a:t>water</a:t>
            </a:r>
            <a:r>
              <a:rPr lang="sv-S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690213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7118C-A87B-F992-F88B-2811D62A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The </a:t>
            </a:r>
            <a:r>
              <a:rPr lang="sv-SE" dirty="0" err="1"/>
              <a:t>two-phase</a:t>
            </a:r>
            <a:r>
              <a:rPr lang="sv-SE" dirty="0"/>
              <a:t> Stefan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62AEEE1-6240-5546-86D0-4608601C73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/>
                <a:r>
                  <a:rPr lang="sv-SE" dirty="0"/>
                  <a:t>So far, </a:t>
                </a:r>
                <a:r>
                  <a:rPr lang="sv-SE" dirty="0" err="1"/>
                  <a:t>we’ve</a:t>
                </a:r>
                <a:r>
                  <a:rPr lang="sv-SE" dirty="0"/>
                  <a:t> </a:t>
                </a:r>
                <a:r>
                  <a:rPr lang="sv-SE" dirty="0" err="1"/>
                  <a:t>only</a:t>
                </a:r>
                <a:r>
                  <a:rPr lang="sv-SE" dirty="0"/>
                  <a:t> </a:t>
                </a:r>
                <a:r>
                  <a:rPr lang="sv-SE" dirty="0" err="1"/>
                  <a:t>looked</a:t>
                </a:r>
                <a:r>
                  <a:rPr lang="sv-SE" dirty="0"/>
                  <a:t> at the </a:t>
                </a:r>
                <a:r>
                  <a:rPr lang="sv-SE" dirty="0" err="1"/>
                  <a:t>water</a:t>
                </a:r>
                <a:r>
                  <a:rPr lang="sv-SE" dirty="0"/>
                  <a:t> </a:t>
                </a:r>
                <a:r>
                  <a:rPr lang="sv-SE" dirty="0" err="1"/>
                  <a:t>temperature</a:t>
                </a:r>
                <a:r>
                  <a:rPr lang="sv-SE" dirty="0"/>
                  <a:t>.</a:t>
                </a:r>
              </a:p>
              <a:p>
                <a:r>
                  <a:rPr lang="sv-SE" dirty="0"/>
                  <a:t>No </a:t>
                </a:r>
                <a:r>
                  <a:rPr lang="sv-SE" dirty="0" err="1"/>
                  <a:t>clue</a:t>
                </a:r>
                <a:r>
                  <a:rPr lang="sv-SE" dirty="0"/>
                  <a:t> as to </a:t>
                </a:r>
                <a:r>
                  <a:rPr lang="sv-SE" dirty="0" err="1"/>
                  <a:t>what’s</a:t>
                </a:r>
                <a:r>
                  <a:rPr lang="sv-SE" dirty="0"/>
                  <a:t> going on in the </a:t>
                </a:r>
                <a:r>
                  <a:rPr lang="sv-SE" dirty="0" err="1"/>
                  <a:t>ice</a:t>
                </a:r>
                <a:r>
                  <a:rPr lang="sv-SE" dirty="0"/>
                  <a:t> (</a:t>
                </a:r>
                <a:r>
                  <a:rPr lang="sv-SE" dirty="0" err="1"/>
                  <a:t>Assumed</a:t>
                </a:r>
                <a:r>
                  <a:rPr lang="sv-SE" dirty="0"/>
                  <a:t> T = 0 °C)</a:t>
                </a:r>
              </a:p>
              <a:p>
                <a:r>
                  <a:rPr lang="sv-SE" dirty="0"/>
                  <a:t>No </a:t>
                </a:r>
                <a:r>
                  <a:rPr lang="sv-SE" dirty="0" err="1"/>
                  <a:t>possibility</a:t>
                </a:r>
                <a:r>
                  <a:rPr lang="sv-SE" dirty="0"/>
                  <a:t> </a:t>
                </a:r>
                <a:r>
                  <a:rPr lang="sv-SE" dirty="0" err="1"/>
                  <a:t>of</a:t>
                </a:r>
                <a:r>
                  <a:rPr lang="sv-SE" dirty="0"/>
                  <a:t> </a:t>
                </a:r>
                <a:r>
                  <a:rPr lang="sv-SE" dirty="0" err="1"/>
                  <a:t>forming</a:t>
                </a:r>
                <a:r>
                  <a:rPr lang="sv-SE" dirty="0"/>
                  <a:t> </a:t>
                </a:r>
                <a:r>
                  <a:rPr lang="sv-SE" dirty="0" err="1"/>
                  <a:t>ice</a:t>
                </a:r>
                <a:r>
                  <a:rPr lang="sv-SE" dirty="0"/>
                  <a:t> </a:t>
                </a:r>
                <a:r>
                  <a:rPr lang="sv-SE" dirty="0" err="1"/>
                  <a:t>if</a:t>
                </a:r>
                <a:r>
                  <a:rPr lang="sv-SE" dirty="0"/>
                  <a:t> </a:t>
                </a:r>
                <a14:m>
                  <m:oMath xmlns:m="http://schemas.openxmlformats.org/officeDocument/2006/math">
                    <m:r>
                      <a:rPr lang="sv-SE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sv-SE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sv-SE" dirty="0"/>
              </a:p>
              <a:p>
                <a:pPr marL="0" indent="0"/>
                <a:endParaRPr lang="sv-SE" dirty="0"/>
              </a:p>
              <a:p>
                <a:pPr marL="0" indent="0"/>
                <a:r>
                  <a:rPr lang="sv-SE" dirty="0" err="1"/>
                  <a:t>Need</a:t>
                </a:r>
                <a:r>
                  <a:rPr lang="sv-SE" dirty="0"/>
                  <a:t> to </a:t>
                </a:r>
                <a:r>
                  <a:rPr lang="sv-SE" dirty="0" err="1"/>
                  <a:t>generalize</a:t>
                </a:r>
                <a:r>
                  <a:rPr lang="sv-SE" dirty="0"/>
                  <a:t> for </a:t>
                </a:r>
                <a:r>
                  <a:rPr lang="sv-SE" dirty="0" err="1"/>
                  <a:t>two</a:t>
                </a:r>
                <a:r>
                  <a:rPr lang="sv-SE" dirty="0"/>
                  <a:t>, or </a:t>
                </a:r>
                <a:r>
                  <a:rPr lang="sv-SE" dirty="0" err="1"/>
                  <a:t>more</a:t>
                </a:r>
                <a:r>
                  <a:rPr lang="sv-SE" dirty="0"/>
                  <a:t>, </a:t>
                </a:r>
                <a:r>
                  <a:rPr lang="sv-SE" dirty="0" err="1"/>
                  <a:t>phases</a:t>
                </a:r>
                <a:r>
                  <a:rPr lang="sv-SE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62AEEE1-6240-5546-86D0-4608601C73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88429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7118C-A87B-F992-F88B-2811D62A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The </a:t>
            </a:r>
            <a:r>
              <a:rPr lang="sv-SE" dirty="0" err="1"/>
              <a:t>two-phase</a:t>
            </a:r>
            <a:r>
              <a:rPr lang="sv-SE" dirty="0"/>
              <a:t> Stefan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6">
                <a:extLst>
                  <a:ext uri="{FF2B5EF4-FFF2-40B4-BE49-F238E27FC236}">
                    <a16:creationId xmlns:a16="http://schemas.microsoft.com/office/drawing/2014/main" id="{8C598DF2-4DF7-1DAD-F10A-0DE3EA88A0A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2425" y="2010347"/>
              <a:ext cx="6819900" cy="39124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248150">
                      <a:extLst>
                        <a:ext uri="{9D8B030D-6E8A-4147-A177-3AD203B41FA5}">
                          <a16:colId xmlns:a16="http://schemas.microsoft.com/office/drawing/2014/main" val="2872251325"/>
                        </a:ext>
                      </a:extLst>
                    </a:gridCol>
                    <a:gridCol w="1743075">
                      <a:extLst>
                        <a:ext uri="{9D8B030D-6E8A-4147-A177-3AD203B41FA5}">
                          <a16:colId xmlns:a16="http://schemas.microsoft.com/office/drawing/2014/main" val="3314923794"/>
                        </a:ext>
                      </a:extLst>
                    </a:gridCol>
                    <a:gridCol w="828675">
                      <a:extLst>
                        <a:ext uri="{9D8B030D-6E8A-4147-A177-3AD203B41FA5}">
                          <a16:colId xmlns:a16="http://schemas.microsoft.com/office/drawing/2014/main" val="3361588170"/>
                        </a:ext>
                      </a:extLst>
                    </a:gridCol>
                  </a:tblGrid>
                  <a:tr h="66398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𝐿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den>
                                </m:f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f>
                                  <m:fPr>
                                    <m:ctrlP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</m:e>
                                      <m:sup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sSub>
                                      <m:sSubPr>
                                        <m:ctrlP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𝐿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p>
                                      <m:sSupPr>
                                        <m:ctrlP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sv-SE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0&lt;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d>
                                  <m:dPr>
                                    <m:ctrlP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</m:oMath>
                            </m:oMathPara>
                          </a14:m>
                          <a:endParaRPr lang="sv-SE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&gt;0</m:t>
                                </m:r>
                              </m:oMath>
                            </m:oMathPara>
                          </a14:m>
                          <a:endParaRPr lang="sv-SE" sz="1800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sv-SE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30776714"/>
                      </a:ext>
                    </a:extLst>
                  </a:tr>
                  <a:tr h="66398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den>
                                </m:f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  <m:f>
                                  <m:fPr>
                                    <m:ctrlP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</m:e>
                                      <m:sup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sSub>
                                      <m:sSubPr>
                                        <m:ctrlP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v-S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p>
                                      <m:sSupPr>
                                        <m:ctrlP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sv-SE" sz="1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sv-SE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)&lt;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</m:oMath>
                            </m:oMathPara>
                          </a14:m>
                          <a:endParaRPr lang="sv-SE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&gt;0</m:t>
                                </m:r>
                              </m:oMath>
                            </m:oMathPara>
                          </a14:m>
                          <a:endParaRPr lang="sv-SE" sz="1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38511296"/>
                      </a:ext>
                    </a:extLst>
                  </a:tr>
                  <a:tr h="3836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0,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&gt;0</m:t>
                                </m:r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93056557"/>
                      </a:ext>
                    </a:extLst>
                  </a:tr>
                  <a:tr h="38362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,0</m:t>
                                    </m:r>
                                  </m:e>
                                </m:d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0&lt;</m:t>
                                </m:r>
                                <m:r>
                                  <a:rPr lang="sv-S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13490751"/>
                      </a:ext>
                    </a:extLst>
                  </a:tr>
                  <a:tr h="101865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f>
                                  <m:f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𝑑𝑠</m:t>
                                    </m:r>
                                  </m:num>
                                  <m:den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d>
                                      <m:dPr>
                                        <m:begChr m:val=""/>
                                        <m:endChr m:val="|"/>
                                        <m:ctrlPr>
                                          <a:rPr lang="sv-SE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𝜕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sv-SE" sz="18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sv-SE" sz="18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𝑢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sv-SE" sz="18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𝐿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𝜕</m:t>
                                            </m:r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sSup>
                                      <m:sSupPr>
                                        <m:ctrlPr>
                                          <a:rPr lang="sv-SE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v-SE" sz="1800" b="0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</m:sup>
                                    </m:sSup>
                                  </m:sub>
                                </m:sSub>
                                <m:r>
                                  <a:rPr lang="sv-SE" sz="1800" b="0" i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d>
                                      <m:dPr>
                                        <m:begChr m:val=""/>
                                        <m:endChr m:val="|"/>
                                        <m:ctrlPr>
                                          <a:rPr lang="sv-SE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𝜕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sv-SE" sz="18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sv-SE" sz="18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𝑢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sv-SE" sz="18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𝑠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𝜕</m:t>
                                            </m:r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sSup>
                                      <m:sSupPr>
                                        <m:ctrlPr>
                                          <a:rPr lang="sv-SE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v-SE" sz="1800" b="0" i="1" smtClean="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</m:sub>
                                </m:sSub>
                              </m:oMath>
                            </m:oMathPara>
                          </a14:m>
                          <a:endParaRPr lang="sv-SE" sz="1800" dirty="0"/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sv-SE" sz="1800" dirty="0"/>
                        </a:p>
                      </a:txBody>
                      <a:tcPr marL="68580" marR="68580" marT="34290" marB="3429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&gt;0</m:t>
                                </m:r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06526573"/>
                      </a:ext>
                    </a:extLst>
                  </a:tr>
                  <a:tr h="38362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d>
                                  <m:d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&gt;0</m:t>
                                </m:r>
                              </m:oMath>
                            </m:oMathPara>
                          </a14:m>
                          <a:endParaRPr lang="sv-SE" sz="1800" dirty="0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20647360"/>
                      </a:ext>
                    </a:extLst>
                  </a:tr>
                  <a:tr h="41489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sSup>
                                      <m:sSupPr>
                                        <m:ctrlPr>
                                          <a:rPr lang="sv-SE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v-SE" sz="1800" b="0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</m:sup>
                                    </m:sSup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d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sSup>
                                      <m:sSupPr>
                                        <m:ctrlPr>
                                          <a:rPr lang="sv-SE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sv-SE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v-SE" sz="1800" b="0" i="1" smtClean="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d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sv-SE" sz="18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sub>
                                </m:sSub>
                                <m:r>
                                  <a:rPr lang="sv-SE" sz="1800" b="0" i="1" smtClean="0">
                                    <a:latin typeface="Cambria Math" panose="02040503050406030204" pitchFamily="18" charset="0"/>
                                  </a:rPr>
                                  <m:t>=0 °</m:t>
                                </m:r>
                                <m:r>
                                  <m:rPr>
                                    <m:sty m:val="p"/>
                                  </m:rPr>
                                  <a:rPr lang="sv-SE" sz="1800" b="0" i="0" smtClean="0">
                                    <a:latin typeface="Cambria Math" panose="02040503050406030204" pitchFamily="18" charset="0"/>
                                  </a:rPr>
                                  <m:t>C</m:t>
                                </m:r>
                              </m:oMath>
                            </m:oMathPara>
                          </a14:m>
                          <a:endParaRPr lang="sv-SE" sz="1800" i="0" dirty="0"/>
                        </a:p>
                      </a:txBody>
                      <a:tcPr marL="68580" marR="68580" marT="34290" marB="3429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6008517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6">
                <a:extLst>
                  <a:ext uri="{FF2B5EF4-FFF2-40B4-BE49-F238E27FC236}">
                    <a16:creationId xmlns:a16="http://schemas.microsoft.com/office/drawing/2014/main" id="{8C598DF2-4DF7-1DAD-F10A-0DE3EA88A0A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2425" y="2010347"/>
              <a:ext cx="6819900" cy="39124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248150">
                      <a:extLst>
                        <a:ext uri="{9D8B030D-6E8A-4147-A177-3AD203B41FA5}">
                          <a16:colId xmlns:a16="http://schemas.microsoft.com/office/drawing/2014/main" val="2872251325"/>
                        </a:ext>
                      </a:extLst>
                    </a:gridCol>
                    <a:gridCol w="1743075">
                      <a:extLst>
                        <a:ext uri="{9D8B030D-6E8A-4147-A177-3AD203B41FA5}">
                          <a16:colId xmlns:a16="http://schemas.microsoft.com/office/drawing/2014/main" val="3314923794"/>
                        </a:ext>
                      </a:extLst>
                    </a:gridCol>
                    <a:gridCol w="828675">
                      <a:extLst>
                        <a:ext uri="{9D8B030D-6E8A-4147-A177-3AD203B41FA5}">
                          <a16:colId xmlns:a16="http://schemas.microsoft.com/office/drawing/2014/main" val="3361588170"/>
                        </a:ext>
                      </a:extLst>
                    </a:gridCol>
                  </a:tblGrid>
                  <a:tr h="663985"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143" t="-917" r="-61032" b="-4917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44406" t="-917" r="-48951" b="-4917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724265" t="-917" r="-2941" b="-4917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30776714"/>
                      </a:ext>
                    </a:extLst>
                  </a:tr>
                  <a:tr h="663985"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143" t="-100917" r="-61032" b="-3917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44406" t="-100917" r="-48951" b="-3917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724265" t="-100917" r="-2941" b="-3917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8511296"/>
                      </a:ext>
                    </a:extLst>
                  </a:tr>
                  <a:tr h="383624"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143" t="-347619" r="-61032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44406" t="-347619" r="-48951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93056557"/>
                      </a:ext>
                    </a:extLst>
                  </a:tr>
                  <a:tr h="383624"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143" t="-447619" r="-61032" b="-4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44406" t="-447619" r="-48951" b="-4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13490751"/>
                      </a:ext>
                    </a:extLst>
                  </a:tr>
                  <a:tr h="1018731"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143" t="-205357" r="-61032" b="-79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44406" t="-205357" r="-48951" b="-79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06526573"/>
                      </a:ext>
                    </a:extLst>
                  </a:tr>
                  <a:tr h="383624"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143" t="-814286" r="-61032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44406" t="-814286" r="-48951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20647360"/>
                      </a:ext>
                    </a:extLst>
                  </a:tr>
                  <a:tr h="414892">
                    <a:tc>
                      <a:txBody>
                        <a:bodyPr/>
                        <a:lstStyle/>
                        <a:p>
                          <a:endParaRPr lang="sv-SE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143" t="-847059" r="-61032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sv-SE" sz="1800" dirty="0"/>
                        </a:p>
                      </a:txBody>
                      <a:tcPr marL="68580" marR="68580" marT="34290" marB="3429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6008517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87526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FA19EA-B83C-DD1F-BDFA-DA4696C4D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altLang="sv-S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65D7ED-B0A4-53EE-3082-B0F9FB8DF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9555-D774-4F2E-868E-57BADD528BA9}" type="slidenum">
              <a:rPr lang="sv-SE" altLang="sv-SE" smtClean="0"/>
              <a:pPr/>
              <a:t>4</a:t>
            </a:fld>
            <a:endParaRPr lang="sv-SE" altLang="sv-S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F0A558-FF9C-606F-A6F6-F32073E3733B}"/>
              </a:ext>
            </a:extLst>
          </p:cNvPr>
          <p:cNvSpPr txBox="1"/>
          <p:nvPr/>
        </p:nvSpPr>
        <p:spPr>
          <a:xfrm>
            <a:off x="288175" y="345792"/>
            <a:ext cx="8307185" cy="6449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Articles Quantum problems: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[1] First-principles quantum dynamics for fermions: Application to molecular dissociation, 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2"/>
              </a:rPr>
              <a:t>M. </a:t>
            </a:r>
            <a:r>
              <a:rPr lang="en-US" sz="14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2"/>
              </a:rPr>
              <a:t>Ogren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en-US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3"/>
              </a:rPr>
              <a:t>K. V. </a:t>
            </a:r>
            <a:r>
              <a:rPr lang="en-US" sz="14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3"/>
              </a:rPr>
              <a:t>Kheruntsyan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en-US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4"/>
              </a:rPr>
              <a:t>J. F. </a:t>
            </a:r>
            <a:r>
              <a:rPr lang="en-US" sz="14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4"/>
              </a:rPr>
              <a:t>Corney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Europhys</a:t>
            </a:r>
            <a:r>
              <a:rPr lang="sv-SE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. Lett., 92 (2010) 36003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https://arxiv.org/abs/0910.4440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[2] Stochastic simulations of fermionic dynamics with phase-space representations,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2"/>
              </a:rPr>
              <a:t>M. </a:t>
            </a:r>
            <a:r>
              <a:rPr lang="en-US" sz="14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2"/>
              </a:rPr>
              <a:t>Ogren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en-US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3"/>
              </a:rPr>
              <a:t>K. V. </a:t>
            </a:r>
            <a:r>
              <a:rPr lang="en-US" sz="14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3"/>
              </a:rPr>
              <a:t>Kheruntsyan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en-US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4"/>
              </a:rPr>
              <a:t>J. F. </a:t>
            </a:r>
            <a:r>
              <a:rPr lang="en-US" sz="14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4"/>
              </a:rPr>
              <a:t>Corney</a:t>
            </a:r>
            <a:br>
              <a:rPr lang="en-US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</a:rPr>
            </a:br>
            <a:r>
              <a:rPr lang="fr-FR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Comp</a:t>
            </a:r>
            <a:r>
              <a:rPr lang="fr-FR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. Phys. </a:t>
            </a:r>
            <a:r>
              <a:rPr lang="fr-FR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Comm</a:t>
            </a:r>
            <a:r>
              <a:rPr lang="fr-FR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. 182, 1999 (2011)</a:t>
            </a:r>
            <a:br>
              <a:rPr lang="en-US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</a:rPr>
            </a:b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https://arxiv.org/abs/1008.0970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[7] Correlated quantum dynamics of graphene,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5"/>
              </a:rPr>
              <a:t>F. Rousse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en-US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6"/>
              </a:rPr>
              <a:t>O. Eriksson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en-US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2"/>
              </a:rPr>
              <a:t>M. </a:t>
            </a:r>
            <a:r>
              <a:rPr lang="en-US" sz="14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2"/>
              </a:rPr>
              <a:t>Ogren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Phys</a:t>
            </a:r>
            <a:r>
              <a:rPr lang="sv-SE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. Rev. B 107, 134306 (2023)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https://arxiv.org/abs/2212.04352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[9] Simulations of quantum dynamics with fermionic phase-space representations using numerical matrix factorizations as stochastic gauges, 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5"/>
              </a:rPr>
              <a:t>F </a:t>
            </a:r>
            <a:r>
              <a:rPr lang="sv-SE" sz="14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5"/>
              </a:rPr>
              <a:t>Rousse</a:t>
            </a:r>
            <a:r>
              <a:rPr lang="sv-SE" sz="1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sv-SE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7"/>
              </a:rPr>
              <a:t>M </a:t>
            </a:r>
            <a:r>
              <a:rPr lang="sv-SE" sz="14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7"/>
              </a:rPr>
              <a:t>Fasi</a:t>
            </a:r>
            <a:r>
              <a:rPr lang="sv-SE" sz="1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sv-SE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8"/>
              </a:rPr>
              <a:t>A </a:t>
            </a:r>
            <a:r>
              <a:rPr lang="sv-SE" sz="14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8"/>
              </a:rPr>
              <a:t>Dmytryshyn</a:t>
            </a:r>
            <a:r>
              <a:rPr lang="sv-SE" sz="1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sv-SE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9"/>
              </a:rPr>
              <a:t>M Gulliksson</a:t>
            </a:r>
            <a:r>
              <a:rPr lang="sv-SE" sz="1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sv-SE" sz="1400" b="0" i="0" u="none" strike="noStrike" dirty="0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2"/>
              </a:rPr>
              <a:t>M </a:t>
            </a:r>
            <a:r>
              <a:rPr lang="sv-SE" sz="1400" b="0" i="0" u="none" strike="noStrike" dirty="0" err="1">
                <a:solidFill>
                  <a:srgbClr val="086DB1"/>
                </a:solidFill>
                <a:effectLst/>
                <a:latin typeface="Open Sans" panose="020B0606030504020204" pitchFamily="34" charset="0"/>
                <a:hlinkClick r:id="rId2"/>
              </a:rPr>
              <a:t>Ogren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 J. Phys. A: Math.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Theor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. 57 (2024) 015303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https://arxiv.org/abs/2304.05149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8180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7118C-A87B-F992-F88B-2811D62A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The </a:t>
            </a:r>
            <a:r>
              <a:rPr lang="sv-SE" dirty="0" err="1"/>
              <a:t>two-phase</a:t>
            </a:r>
            <a:r>
              <a:rPr lang="sv-SE" dirty="0"/>
              <a:t> Stefan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3DB0C1-609D-0D17-8A82-64A05C6488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/>
                <a:r>
                  <a:rPr lang="sv-SE" dirty="0"/>
                  <a:t>Analytic solutions </a:t>
                </a:r>
                <a:r>
                  <a:rPr lang="sv-SE" dirty="0" err="1"/>
                  <a:t>exist</a:t>
                </a:r>
                <a:r>
                  <a:rPr lang="sv-SE" dirty="0"/>
                  <a:t> for the </a:t>
                </a:r>
                <a:r>
                  <a:rPr lang="sv-SE" dirty="0" err="1"/>
                  <a:t>two-phase</a:t>
                </a:r>
                <a:r>
                  <a:rPr lang="sv-SE" dirty="0"/>
                  <a:t> problems as </a:t>
                </a:r>
                <a:r>
                  <a:rPr lang="sv-SE" dirty="0" err="1"/>
                  <a:t>well</a:t>
                </a:r>
                <a:r>
                  <a:rPr lang="sv-SE" dirty="0"/>
                  <a:t>.</a:t>
                </a:r>
              </a:p>
              <a:p>
                <a:pPr marL="0" indent="0"/>
                <a:endParaRPr lang="sv-SE" dirty="0"/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sv-SE" sz="2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sv-SE" sz="21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)=</m:t>
                              </m:r>
                              <m:sSub>
                                <m:sSubPr>
                                  <m:ctrlP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f>
                                <m:fPr>
                                  <m:ctrlP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sv-SE" sz="2100">
                                      <a:latin typeface="Cambria Math" panose="02040503050406030204" pitchFamily="18" charset="0"/>
                                    </a:rPr>
                                    <m:t>erf</m:t>
                                  </m:r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⁡(</m:t>
                                  </m:r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/(2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sv-SE" sz="21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v-SE" sz="21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sv-SE" sz="2100" i="1">
                                              <a:latin typeface="Cambria Math" panose="02040503050406030204" pitchFamily="18" charset="0"/>
                                            </a:rPr>
                                            <m:t>𝐿</m:t>
                                          </m:r>
                                        </m:sub>
                                      </m:sSub>
                                      <m:r>
                                        <a:rPr lang="sv-SE" sz="21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rad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))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sv-SE" sz="2100">
                                      <a:latin typeface="Cambria Math" panose="02040503050406030204" pitchFamily="18" charset="0"/>
                                    </a:rPr>
                                    <m:t>erf</m:t>
                                  </m:r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⁡(</m:t>
                                  </m:r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a:rPr lang="sv-SE" sz="21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  <m:r>
                                <a:rPr lang="sv-SE" sz="21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m:rPr>
                                  <m:nor/>
                                </m:rPr>
                                <a:rPr lang="sv-SE" sz="2100" dirty="0"/>
                                <m:t> 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sv-SE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v-SE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sv-SE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sub>
                              </m:sSub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)=</m:t>
                              </m:r>
                              <m:sSub>
                                <m:sSubPr>
                                  <m:ctrlPr>
                                    <a:rPr lang="sv-SE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v-SE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v-SE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sub>
                              </m:sSub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f>
                                <m:fPr>
                                  <m:ctrlPr>
                                    <a:rPr lang="sv-SE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sv-SE">
                                      <a:latin typeface="Cambria Math" panose="02040503050406030204" pitchFamily="18" charset="0"/>
                                    </a:rPr>
                                    <m:t>erf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sv-SE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a:rPr lang="sv-SE" i="1">
                                      <a:latin typeface="Cambria Math" panose="02040503050406030204" pitchFamily="18" charset="0"/>
                                    </a:rPr>
                                    <m:t>⁡(</m:t>
                                  </m:r>
                                  <m:r>
                                    <a:rPr lang="sv-SE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sv-SE" i="1">
                                      <a:latin typeface="Cambria Math" panose="02040503050406030204" pitchFamily="18" charset="0"/>
                                    </a:rPr>
                                    <m:t>/(2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sv-SE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sv-SE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v-SE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sv-SE" b="0" i="1" smtClean="0"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</m:sub>
                                      </m:sSub>
                                      <m:r>
                                        <a:rPr lang="sv-SE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rad>
                                  <m:r>
                                    <a:rPr lang="sv-SE" i="1">
                                      <a:latin typeface="Cambria Math" panose="02040503050406030204" pitchFamily="18" charset="0"/>
                                    </a:rPr>
                                    <m:t>))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sv-SE">
                                      <a:latin typeface="Cambria Math" panose="02040503050406030204" pitchFamily="18" charset="0"/>
                                    </a:rPr>
                                    <m:t>erf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sv-SE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a:rPr lang="sv-SE" i="1">
                                      <a:latin typeface="Cambria Math" panose="02040503050406030204" pitchFamily="18" charset="0"/>
                                    </a:rPr>
                                    <m:t>⁡(</m:t>
                                  </m:r>
                                  <m:r>
                                    <a:rPr lang="sv-SE" b="0" i="1" smtClean="0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  <m:r>
                                    <a:rPr lang="sv-SE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a:rPr lang="sv-SE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d>
                                <m:dPr>
                                  <m:ctrlPr>
                                    <a:rPr lang="sv-SE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v-SE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  <m:r>
                                <a:rPr lang="sv-SE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ad>
                                <m:radPr>
                                  <m:degHide m:val="on"/>
                                  <m:ctrlPr>
                                    <a:rPr lang="sv-SE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sv-SE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v-SE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sv-SE" i="1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sub>
                                  </m:sSub>
                                  <m:r>
                                    <a:rPr lang="sv-SE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rad>
                            </m:e>
                          </m:eqArr>
                        </m:e>
                      </m:d>
                    </m:oMath>
                  </m:oMathPara>
                </a14:m>
                <a:endParaRPr lang="sv-SE" dirty="0"/>
              </a:p>
              <a:p>
                <a:pPr marL="0" indent="0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v-SE" sz="15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rad>
                    <m:r>
                      <a:rPr lang="sv-SE" sz="1500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sv-SE" sz="15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v-SE" sz="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𝑆𝑡</m:t>
                        </m:r>
                        <m:sSub>
                          <m:sSubPr>
                            <m:ctrlPr>
                              <a:rPr lang="sv-SE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func>
                          <m:funcPr>
                            <m:ctrlPr>
                              <a:rPr lang="sv-SE" sz="15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v-SE" sz="150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sv-SE" sz="15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v-SE" sz="15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sv-SE" sz="15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  <m:r>
                          <m:rPr>
                            <m:sty m:val="p"/>
                          </m:rPr>
                          <a:rPr lang="sv-SE" sz="1500">
                            <a:latin typeface="Cambria Math" panose="02040503050406030204" pitchFamily="18" charset="0"/>
                          </a:rPr>
                          <m:t>erf</m:t>
                        </m:r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sv-SE" sz="15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sv-SE" sz="15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𝑆𝑡</m:t>
                        </m:r>
                        <m:sSub>
                          <m:sSubPr>
                            <m:ctrlPr>
                              <a:rPr lang="sv-SE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num>
                      <m:den>
                        <m:func>
                          <m:funcPr>
                            <m:ctrlPr>
                              <a:rPr lang="sv-SE" sz="15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  <m:r>
                              <m:rPr>
                                <m:sty m:val="p"/>
                              </m:rPr>
                              <a:rPr lang="sv-SE" sz="150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sv-SE" sz="15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sv-SE" sz="15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SE" sz="1500" i="1">
                                        <a:latin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  <m:sup>
                                    <m:r>
                                      <a:rPr lang="sv-SE" sz="15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sv-SE" sz="15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sv-SE" sz="15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  <m:r>
                          <m:rPr>
                            <m:sty m:val="p"/>
                          </m:rPr>
                          <a:rPr lang="sv-SE" sz="1500">
                            <a:latin typeface="Cambria Math" panose="02040503050406030204" pitchFamily="18" charset="0"/>
                          </a:rPr>
                          <m:t>erfc</m:t>
                        </m:r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𝜈𝜆</m:t>
                        </m:r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sv-SE" sz="15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sv-SE" sz="1500" i="1">
                        <a:latin typeface="Cambria Math" panose="02040503050406030204" pitchFamily="18" charset="0"/>
                      </a:rPr>
                      <m:t>𝑆𝑡</m:t>
                    </m:r>
                    <m:sSub>
                      <m:sSubPr>
                        <m:ctrlPr>
                          <a:rPr lang="sv-SE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sv-SE" sz="15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v-SE" sz="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v-SE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d>
                          <m:dPr>
                            <m:ctrlPr>
                              <a:rPr lang="sv-SE" sz="1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v-SE" sz="1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v-SE" sz="15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sv-SE" sz="1500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sv-SE" sz="1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v-SE" sz="15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sv-SE" sz="15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r>
                  <a:rPr lang="sv-SE" sz="1500" dirty="0"/>
                  <a:t>, </a:t>
                </a:r>
                <a14:m>
                  <m:oMath xmlns:m="http://schemas.openxmlformats.org/officeDocument/2006/math">
                    <m:r>
                      <a:rPr lang="sv-SE" sz="1500" i="1">
                        <a:latin typeface="Cambria Math" panose="02040503050406030204" pitchFamily="18" charset="0"/>
                      </a:rPr>
                      <m:t>𝑆𝑡</m:t>
                    </m:r>
                    <m:sSub>
                      <m:sSubPr>
                        <m:ctrlPr>
                          <a:rPr lang="sv-SE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sv-SE" sz="15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v-SE" sz="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v-SE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d>
                          <m:dPr>
                            <m:ctrlPr>
                              <a:rPr lang="sv-SE" sz="1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v-SE" sz="1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v-SE" sz="15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sv-SE" sz="15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sub>
                            </m:sSub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sv-SE" sz="1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v-SE" sz="15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sv-SE" sz="15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𝑙</m:t>
                        </m:r>
                      </m:den>
                    </m:f>
                    <m:r>
                      <a:rPr lang="sv-SE" sz="15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sv-SE" sz="1500" i="1">
                        <a:latin typeface="Cambria Math" panose="02040503050406030204" pitchFamily="18" charset="0"/>
                      </a:rPr>
                      <m:t>𝜈</m:t>
                    </m:r>
                    <m:r>
                      <a:rPr lang="sv-SE" sz="150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v-SE" sz="15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sv-SE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sv-SE" sz="1500" i="1">
                            <a:latin typeface="Cambria Math" panose="02040503050406030204" pitchFamily="18" charset="0"/>
                          </a:rPr>
                          <m:t>/</m:t>
                        </m:r>
                        <m:sSub>
                          <m:sSubPr>
                            <m:ctrlPr>
                              <a:rPr lang="sv-SE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sv-SE" sz="15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e>
                    </m:rad>
                  </m:oMath>
                </a14:m>
                <a:endParaRPr lang="sv-SE" sz="1500" dirty="0"/>
              </a:p>
              <a:p>
                <a:pPr marL="0" indent="0"/>
                <a:endParaRPr lang="sv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3DB0C1-609D-0D17-8A82-64A05C6488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22" t="-1518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24596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 descr="A diagram of a graph&#10;&#10;Description automatically generated">
            <a:extLst>
              <a:ext uri="{FF2B5EF4-FFF2-40B4-BE49-F238E27FC236}">
                <a16:creationId xmlns:a16="http://schemas.microsoft.com/office/drawing/2014/main" id="{F93576F0-7950-AE96-3DD5-DE764C5F5A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44716"/>
            <a:ext cx="4586208" cy="3320969"/>
          </a:xfrm>
        </p:spPr>
      </p:pic>
      <p:pic>
        <p:nvPicPr>
          <p:cNvPr id="12" name="Content Placeholder 11" descr="A diagram of a function&#10;&#10;Description automatically generated">
            <a:extLst>
              <a:ext uri="{FF2B5EF4-FFF2-40B4-BE49-F238E27FC236}">
                <a16:creationId xmlns:a16="http://schemas.microsoft.com/office/drawing/2014/main" id="{101E63F6-A71E-77AE-5EEA-49D16B0F75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8" y="1928070"/>
            <a:ext cx="4572000" cy="3310681"/>
          </a:xfrm>
        </p:spPr>
      </p:pic>
    </p:spTree>
    <p:extLst>
      <p:ext uri="{BB962C8B-B14F-4D97-AF65-F5344CB8AC3E}">
        <p14:creationId xmlns:p14="http://schemas.microsoft.com/office/powerpoint/2010/main" val="36696843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graph of a function&#10;&#10;Description automatically generated">
            <a:extLst>
              <a:ext uri="{FF2B5EF4-FFF2-40B4-BE49-F238E27FC236}">
                <a16:creationId xmlns:a16="http://schemas.microsoft.com/office/drawing/2014/main" id="{9898F780-9443-D770-448A-FBD9B8C3FA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1457326"/>
            <a:ext cx="5723088" cy="4370561"/>
          </a:xfrm>
        </p:spPr>
      </p:pic>
    </p:spTree>
    <p:extLst>
      <p:ext uri="{BB962C8B-B14F-4D97-AF65-F5344CB8AC3E}">
        <p14:creationId xmlns:p14="http://schemas.microsoft.com/office/powerpoint/2010/main" val="23245630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graph of 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0B38D120-F70F-B17A-68FB-268B585536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426" y="1315531"/>
            <a:ext cx="4003225" cy="4174442"/>
          </a:xfrm>
        </p:spPr>
      </p:pic>
      <p:pic>
        <p:nvPicPr>
          <p:cNvPr id="7" name="Content Placeholder 6" descr="A graph of a function&#10;&#10;Description automatically generated">
            <a:extLst>
              <a:ext uri="{FF2B5EF4-FFF2-40B4-BE49-F238E27FC236}">
                <a16:creationId xmlns:a16="http://schemas.microsoft.com/office/drawing/2014/main" id="{B8BB4927-2570-DDBD-EDA7-0E9006A1A62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6" y="1238251"/>
            <a:ext cx="4093943" cy="4251722"/>
          </a:xfrm>
        </p:spPr>
      </p:pic>
    </p:spTree>
    <p:extLst>
      <p:ext uri="{BB962C8B-B14F-4D97-AF65-F5344CB8AC3E}">
        <p14:creationId xmlns:p14="http://schemas.microsoft.com/office/powerpoint/2010/main" val="24353485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7118C-A87B-F992-F88B-2811D62A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Possible</a:t>
            </a:r>
            <a:r>
              <a:rPr lang="sv-SE" dirty="0"/>
              <a:t> extensions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DB0C1-609D-0D17-8A82-64A05C648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Account</a:t>
            </a:r>
            <a:r>
              <a:rPr lang="sv-SE" dirty="0"/>
              <a:t> for different </a:t>
            </a:r>
            <a:r>
              <a:rPr lang="sv-SE" dirty="0" err="1"/>
              <a:t>densities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water</a:t>
            </a:r>
            <a:r>
              <a:rPr lang="sv-SE" dirty="0"/>
              <a:t> and </a:t>
            </a:r>
            <a:r>
              <a:rPr lang="sv-SE" dirty="0" err="1"/>
              <a:t>ice</a:t>
            </a:r>
            <a:r>
              <a:rPr lang="sv-SE" dirty="0"/>
              <a:t>.</a:t>
            </a:r>
          </a:p>
          <a:p>
            <a:r>
              <a:rPr lang="sv-SE" dirty="0" err="1"/>
              <a:t>Consider</a:t>
            </a:r>
            <a:r>
              <a:rPr lang="sv-SE" dirty="0"/>
              <a:t> </a:t>
            </a:r>
            <a:r>
              <a:rPr lang="sv-SE" dirty="0" err="1"/>
              <a:t>multiple</a:t>
            </a:r>
            <a:r>
              <a:rPr lang="sv-SE" dirty="0"/>
              <a:t> (</a:t>
            </a:r>
            <a:r>
              <a:rPr lang="sv-SE" dirty="0" err="1"/>
              <a:t>variable</a:t>
            </a:r>
            <a:r>
              <a:rPr lang="sv-SE" dirty="0"/>
              <a:t> </a:t>
            </a:r>
            <a:r>
              <a:rPr lang="sv-SE" dirty="0" err="1"/>
              <a:t>number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) </a:t>
            </a:r>
            <a:r>
              <a:rPr lang="sv-SE" dirty="0" err="1"/>
              <a:t>boundaries</a:t>
            </a:r>
            <a:endParaRPr lang="sv-S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50AD69-3622-612B-C7C4-7115AE5684CB}"/>
              </a:ext>
            </a:extLst>
          </p:cNvPr>
          <p:cNvSpPr/>
          <p:nvPr/>
        </p:nvSpPr>
        <p:spPr>
          <a:xfrm>
            <a:off x="1609725" y="3257550"/>
            <a:ext cx="5686425" cy="4095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AEDFEE-D330-6260-AA64-A7B4E579F0AF}"/>
              </a:ext>
            </a:extLst>
          </p:cNvPr>
          <p:cNvSpPr/>
          <p:nvPr/>
        </p:nvSpPr>
        <p:spPr>
          <a:xfrm>
            <a:off x="2790825" y="3257550"/>
            <a:ext cx="3057525" cy="4095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57034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graph of a blue sheet with a red line&#10;&#10;Description automatically generated">
            <a:extLst>
              <a:ext uri="{FF2B5EF4-FFF2-40B4-BE49-F238E27FC236}">
                <a16:creationId xmlns:a16="http://schemas.microsoft.com/office/drawing/2014/main" id="{C3984381-FA89-B5EC-C848-082DB95A1F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24732"/>
            <a:ext cx="5403116" cy="3263504"/>
          </a:xfr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04EA8C2E-165F-5A9C-C5D9-9E2940D3A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Non-</a:t>
            </a:r>
            <a:r>
              <a:rPr lang="sv-SE" dirty="0" err="1"/>
              <a:t>equal</a:t>
            </a:r>
            <a:r>
              <a:rPr lang="sv-SE" dirty="0"/>
              <a:t> </a:t>
            </a:r>
            <a:r>
              <a:rPr lang="sv-SE" dirty="0" err="1"/>
              <a:t>densities</a:t>
            </a:r>
            <a:r>
              <a:rPr lang="sv-SE" dirty="0"/>
              <a:t>, non-</a:t>
            </a:r>
            <a:r>
              <a:rPr lang="sv-SE" dirty="0" err="1"/>
              <a:t>constant</a:t>
            </a:r>
            <a:r>
              <a:rPr lang="sv-SE" dirty="0"/>
              <a:t> initial </a:t>
            </a:r>
            <a:r>
              <a:rPr lang="sv-SE" dirty="0" err="1"/>
              <a:t>temperature</a:t>
            </a:r>
            <a:endParaRPr lang="sv-SE" dirty="0"/>
          </a:p>
        </p:txBody>
      </p:sp>
      <p:pic>
        <p:nvPicPr>
          <p:cNvPr id="11" name="Content Placeholder 10" descr="A graph of a function&#10;&#10;Description automatically generated">
            <a:extLst>
              <a:ext uri="{FF2B5EF4-FFF2-40B4-BE49-F238E27FC236}">
                <a16:creationId xmlns:a16="http://schemas.microsoft.com/office/drawing/2014/main" id="{4339467C-0216-803F-EB55-493EF789B8EC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166" y="1628180"/>
            <a:ext cx="4389834" cy="2327672"/>
          </a:xfrm>
        </p:spPr>
      </p:pic>
    </p:spTree>
    <p:extLst>
      <p:ext uri="{BB962C8B-B14F-4D97-AF65-F5344CB8AC3E}">
        <p14:creationId xmlns:p14="http://schemas.microsoft.com/office/powerpoint/2010/main" val="2461960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ainbow colored graph&#10;&#10;Description automatically generated with medium confidence">
            <a:extLst>
              <a:ext uri="{FF2B5EF4-FFF2-40B4-BE49-F238E27FC236}">
                <a16:creationId xmlns:a16="http://schemas.microsoft.com/office/drawing/2014/main" id="{9065BD0F-E290-1977-8357-A139E0F22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3072"/>
            <a:ext cx="6696075" cy="33603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2944AE-DA45-47DE-3867-312176966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Three </a:t>
            </a:r>
            <a:r>
              <a:rPr lang="sv-SE" dirty="0" err="1"/>
              <a:t>domains</a:t>
            </a:r>
            <a:endParaRPr lang="sv-SE" dirty="0"/>
          </a:p>
        </p:txBody>
      </p:sp>
      <p:pic>
        <p:nvPicPr>
          <p:cNvPr id="5" name="Picture 4" descr="A graph with a red line&#10;&#10;Description automatically generated">
            <a:extLst>
              <a:ext uri="{FF2B5EF4-FFF2-40B4-BE49-F238E27FC236}">
                <a16:creationId xmlns:a16="http://schemas.microsoft.com/office/drawing/2014/main" id="{5C393E4C-AEEB-754F-AA28-6C616D71DE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984" y="1009650"/>
            <a:ext cx="3564366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975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8110-1965-5C84-5BF8-9A088602FE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The Stefan problem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3CB6-B066-BE57-F012-352C480080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98450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8110-1965-5C84-5BF8-9A088602FE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3CB6-B066-BE57-F012-352C480080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CEFDE8-9466-841A-6AB8-3D3FF31B6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469"/>
            <a:ext cx="9150754" cy="593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380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8110-1965-5C84-5BF8-9A088602FE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The Stefan problem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3CB6-B066-BE57-F012-352C480080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34016D-2B2C-8F0F-03F7-F70FF28B5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94" y="639941"/>
            <a:ext cx="8867811" cy="445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235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ubrik 3"/>
          <p:cNvSpPr>
            <a:spLocks noGrp="1"/>
          </p:cNvSpPr>
          <p:nvPr>
            <p:ph type="title"/>
          </p:nvPr>
        </p:nvSpPr>
        <p:spPr>
          <a:xfrm>
            <a:off x="0" y="378052"/>
            <a:ext cx="7794172" cy="1143000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Why did I start with this </a:t>
            </a:r>
            <a:r>
              <a:rPr lang="en-US" i="1" dirty="0">
                <a:latin typeface="Arial" charset="0"/>
                <a:ea typeface="ＭＳ Ｐゴシック" charset="0"/>
                <a:cs typeface="Arial" charset="0"/>
              </a:rPr>
              <a:t>Quantum</a:t>
            </a: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 research…</a:t>
            </a:r>
            <a:br>
              <a:rPr lang="en-US" dirty="0">
                <a:latin typeface="Arial" charset="0"/>
                <a:ea typeface="ＭＳ Ｐゴシック" charset="0"/>
                <a:cs typeface="Arial" charset="0"/>
              </a:rPr>
            </a:b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Background:</a:t>
            </a:r>
          </a:p>
        </p:txBody>
      </p:sp>
      <p:sp>
        <p:nvSpPr>
          <p:cNvPr id="8197" name="Platshållare för datum 4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55B4B1-5C27-3040-BB8F-7AEF02CC966A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8198" name="Platshållare för bildnumm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761087-326B-2345-8DDC-C74E05AC7582}" type="slidenum">
              <a:rPr lang="sv-SE">
                <a:cs typeface="Arial" charset="0"/>
              </a:rPr>
              <a:pPr eaLnBrk="1" hangingPunct="1"/>
              <a:t>5</a:t>
            </a:fld>
            <a:endParaRPr lang="sv-SE">
              <a:cs typeface="Arial" charset="0"/>
            </a:endParaRPr>
          </a:p>
        </p:txBody>
      </p:sp>
      <p:sp>
        <p:nvSpPr>
          <p:cNvPr id="10" name="Rubrik 3"/>
          <p:cNvSpPr txBox="1">
            <a:spLocks/>
          </p:cNvSpPr>
          <p:nvPr/>
        </p:nvSpPr>
        <p:spPr bwMode="auto">
          <a:xfrm>
            <a:off x="1915886" y="6173788"/>
            <a:ext cx="7467600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67746"/>
            <a:ext cx="5475664" cy="1417389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74069"/>
            <a:ext cx="8493552" cy="2981495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1679" y="4701172"/>
            <a:ext cx="3542321" cy="2156828"/>
          </a:xfrm>
          <a:prstGeom prst="rect">
            <a:avLst/>
          </a:prstGeom>
        </p:spPr>
      </p:pic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2278627" y="5217314"/>
            <a:ext cx="2557324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sv-SE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5601679" y="4962790"/>
            <a:ext cx="90658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sv-SE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>
            <a:off x="7925282" y="4811961"/>
            <a:ext cx="121871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37717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8110-1965-5C84-5BF8-9A088602FE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The Stefan problem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3CB6-B066-BE57-F012-352C480080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D357F5-2ADB-712B-4A86-FE13F6BE9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2" y="1163782"/>
            <a:ext cx="9052560" cy="428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2459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A0FF6-4830-11F7-487E-C5C5133EA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5469F-E943-5161-3CD9-46529FE41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6FB640-43E4-175C-AF25-E6A40E422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F0C5-D251-B747-9EB6-3513753ADBD4}" type="datetime1">
              <a:rPr lang="sv-SE" smtClean="0"/>
              <a:pPr/>
              <a:t>2024-03-15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8BDF08-E9C8-E403-44D8-ED35951E16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E21094-39C8-7141-9D46-EE65846EEE17}" type="slidenum">
              <a:rPr lang="sv-SE" smtClean="0"/>
              <a:pPr/>
              <a:t>51</a:t>
            </a:fld>
            <a:endParaRPr lang="sv-S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88B905-2E1E-48A9-7701-B50806467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6610"/>
            <a:ext cx="9144000" cy="395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2603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8110-1965-5C84-5BF8-9A088602FE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The Stefan problem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3CB6-B066-BE57-F012-352C480080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B246CE-79F3-3346-B5EA-D85F7EA98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8" y="572398"/>
            <a:ext cx="9075742" cy="473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0697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8110-1965-5C84-5BF8-9A088602FE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3CB6-B066-BE57-F012-352C480080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09B581-3145-972F-0A9B-5E60400DB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5682"/>
            <a:ext cx="9061517" cy="14558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B47582-B913-8112-C484-F36A3A047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65" y="3301537"/>
            <a:ext cx="8965199" cy="345670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6DC8B09-9ACD-A515-7DD2-DE0990E04C26}"/>
              </a:ext>
            </a:extLst>
          </p:cNvPr>
          <p:cNvSpPr txBox="1">
            <a:spLocks/>
          </p:cNvSpPr>
          <p:nvPr/>
        </p:nvSpPr>
        <p:spPr bwMode="auto">
          <a:xfrm>
            <a:off x="-92181" y="23466"/>
            <a:ext cx="915369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defTabSz="457200" rtl="0" eaLnBrk="1" fontAlgn="base" hangingPunct="1">
              <a:lnSpc>
                <a:spcPts val="3440"/>
              </a:lnSpc>
              <a:spcBef>
                <a:spcPct val="0"/>
              </a:spcBef>
              <a:spcAft>
                <a:spcPct val="0"/>
              </a:spcAft>
              <a:defRPr sz="2600" b="1" i="0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r>
              <a:rPr lang="sv-SE" dirty="0" err="1"/>
              <a:t>Toy</a:t>
            </a:r>
            <a:r>
              <a:rPr lang="sv-SE" dirty="0"/>
              <a:t> </a:t>
            </a:r>
            <a:r>
              <a:rPr lang="sv-SE" dirty="0" err="1"/>
              <a:t>model</a:t>
            </a:r>
            <a:r>
              <a:rPr lang="sv-SE" dirty="0"/>
              <a:t>, </a:t>
            </a:r>
            <a:r>
              <a:rPr lang="sv-SE" dirty="0" err="1"/>
              <a:t>two</a:t>
            </a:r>
            <a:r>
              <a:rPr lang="sv-SE" dirty="0"/>
              <a:t> </a:t>
            </a:r>
            <a:r>
              <a:rPr lang="sv-SE" dirty="0" err="1"/>
              <a:t>bosonic</a:t>
            </a:r>
            <a:r>
              <a:rPr lang="sv-SE" dirty="0"/>
              <a:t> modes [PRA 64, 025801 (2001)]</a:t>
            </a:r>
          </a:p>
        </p:txBody>
      </p:sp>
    </p:spTree>
    <p:extLst>
      <p:ext uri="{BB962C8B-B14F-4D97-AF65-F5344CB8AC3E}">
        <p14:creationId xmlns:p14="http://schemas.microsoft.com/office/powerpoint/2010/main" val="2672101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8110-1965-5C84-5BF8-9A088602FE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3CB6-B066-BE57-F012-352C480080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55F5A5-D1EF-A474-AAE6-9D96BE0BA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" y="1459601"/>
            <a:ext cx="9114828" cy="482031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B6268A9-EC8A-1E8F-5248-8E7E19A3B448}"/>
              </a:ext>
            </a:extLst>
          </p:cNvPr>
          <p:cNvSpPr txBox="1">
            <a:spLocks/>
          </p:cNvSpPr>
          <p:nvPr/>
        </p:nvSpPr>
        <p:spPr bwMode="auto">
          <a:xfrm>
            <a:off x="-92181" y="23466"/>
            <a:ext cx="915369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defTabSz="457200" rtl="0" eaLnBrk="1" fontAlgn="base" hangingPunct="1">
              <a:lnSpc>
                <a:spcPts val="3440"/>
              </a:lnSpc>
              <a:spcBef>
                <a:spcPct val="0"/>
              </a:spcBef>
              <a:spcAft>
                <a:spcPct val="0"/>
              </a:spcAft>
              <a:defRPr sz="2600" b="1" i="0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r>
              <a:rPr lang="sv-SE" dirty="0" err="1"/>
              <a:t>Toy</a:t>
            </a:r>
            <a:r>
              <a:rPr lang="sv-SE" dirty="0"/>
              <a:t> </a:t>
            </a:r>
            <a:r>
              <a:rPr lang="sv-SE" dirty="0" err="1"/>
              <a:t>model</a:t>
            </a:r>
            <a:r>
              <a:rPr lang="sv-SE" dirty="0"/>
              <a:t>, </a:t>
            </a:r>
            <a:r>
              <a:rPr lang="sv-SE" dirty="0" err="1"/>
              <a:t>two</a:t>
            </a:r>
            <a:r>
              <a:rPr lang="sv-SE" dirty="0"/>
              <a:t> </a:t>
            </a:r>
            <a:r>
              <a:rPr lang="sv-SE" dirty="0" err="1"/>
              <a:t>bosonic</a:t>
            </a:r>
            <a:r>
              <a:rPr lang="sv-SE" dirty="0"/>
              <a:t> modes [PRA 64, 025801 (2001)]</a:t>
            </a:r>
          </a:p>
        </p:txBody>
      </p:sp>
    </p:spTree>
    <p:extLst>
      <p:ext uri="{BB962C8B-B14F-4D97-AF65-F5344CB8AC3E}">
        <p14:creationId xmlns:p14="http://schemas.microsoft.com/office/powerpoint/2010/main" val="31818786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8110-1965-5C84-5BF8-9A088602FE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3CB6-B066-BE57-F012-352C480080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8C3BC1-28A4-44A8-2AC4-EC51521C2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" y="661985"/>
            <a:ext cx="8987090" cy="16749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0CB307-A610-DF53-9E48-D24775F40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91" y="2403275"/>
            <a:ext cx="9070217" cy="33906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547BCA-B6E0-B545-4865-31E20139D4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449" y="105574"/>
            <a:ext cx="8932533" cy="28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434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8110-1965-5C84-5BF8-9A088602FE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3CB6-B066-BE57-F012-352C480080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B86019-B37E-FE06-4855-7C50B5715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379" y="565266"/>
            <a:ext cx="9193379" cy="497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9436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8110-1965-5C84-5BF8-9A088602FE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3CB6-B066-BE57-F012-352C480080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95139A-E76A-8CC4-7430-F26D72CD6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4" y="243787"/>
            <a:ext cx="9010259" cy="19341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DA77C2-710B-E4C4-9393-FB9A900CE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4" y="2409867"/>
            <a:ext cx="9124984" cy="254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562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8110-1965-5C84-5BF8-9A088602FE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3CB6-B066-BE57-F012-352C480080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D13EDF-C3B8-8B5E-A50C-48AF47B3D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54" y="1055716"/>
            <a:ext cx="8836692" cy="474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074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8110-1965-5C84-5BF8-9A088602FE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sv-SE" sz="4000" dirty="0"/>
            </a:br>
            <a:r>
              <a:rPr lang="sv-SE" sz="4000" dirty="0" err="1"/>
              <a:t>Thank</a:t>
            </a:r>
            <a:r>
              <a:rPr lang="sv-SE" sz="4000" dirty="0"/>
              <a:t> </a:t>
            </a:r>
            <a:r>
              <a:rPr lang="sv-SE" sz="4000" dirty="0" err="1"/>
              <a:t>you</a:t>
            </a:r>
            <a:r>
              <a:rPr lang="sv-SE" sz="4000" dirty="0"/>
              <a:t>!</a:t>
            </a:r>
            <a:br>
              <a:rPr lang="sv-SE" sz="4000" dirty="0"/>
            </a:br>
            <a:br>
              <a:rPr lang="sv-SE" sz="4000" dirty="0"/>
            </a:br>
            <a:r>
              <a:rPr lang="sv-SE" sz="4000" dirty="0"/>
              <a:t>	</a:t>
            </a:r>
            <a:r>
              <a:rPr lang="sv-SE" sz="4000" dirty="0" err="1"/>
              <a:t>Questions</a:t>
            </a:r>
            <a:r>
              <a:rPr lang="sv-SE" sz="4000" dirty="0"/>
              <a:t>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3CB6-B066-BE57-F012-352C480080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9797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D7E6B7B-2554-BAEA-825E-8EB4E1690C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90D34-CBEC-5F87-AF56-5D73F0EC2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EE3CA1-27C5-5B80-A778-4A20B0ECE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DE0D6F-5046-A234-4609-C97851271BC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C23CC0D-6F3F-954F-BD2D-DA6166CB6F0D}" type="datetime1">
              <a:rPr lang="sv-SE" smtClean="0"/>
              <a:pPr/>
              <a:t>2024-03-15</a:t>
            </a:fld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482D1-B3DA-9EC9-472F-E60F1A67930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056BE69-F470-4146-8FB1-DDF2850709FE}" type="slidenum">
              <a:rPr lang="sv-SE" smtClean="0"/>
              <a:pPr/>
              <a:t>6</a:t>
            </a:fld>
            <a:endParaRPr lang="sv-S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2E358B-4060-96BF-0394-D537BEEC6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7" y="1347334"/>
            <a:ext cx="9126703" cy="409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123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ubrik 3"/>
          <p:cNvSpPr>
            <a:spLocks noGrp="1"/>
          </p:cNvSpPr>
          <p:nvPr>
            <p:ph type="title"/>
          </p:nvPr>
        </p:nvSpPr>
        <p:spPr>
          <a:xfrm>
            <a:off x="0" y="76139"/>
            <a:ext cx="7794172" cy="1143000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Why did I start with this</a:t>
            </a:r>
            <a:r>
              <a:rPr lang="en-US" i="1" dirty="0">
                <a:latin typeface="Arial" charset="0"/>
                <a:ea typeface="ＭＳ Ｐゴシック" charset="0"/>
                <a:cs typeface="Arial" charset="0"/>
              </a:rPr>
              <a:t> Classical </a:t>
            </a: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research…</a:t>
            </a:r>
            <a:br>
              <a:rPr lang="en-US" dirty="0">
                <a:latin typeface="Arial" charset="0"/>
                <a:ea typeface="ＭＳ Ｐゴシック" charset="0"/>
                <a:cs typeface="Arial" charset="0"/>
              </a:rPr>
            </a:b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Given a task (from funder!):</a:t>
            </a:r>
          </a:p>
        </p:txBody>
      </p:sp>
      <p:sp>
        <p:nvSpPr>
          <p:cNvPr id="8197" name="Platshållare för datum 4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55B4B1-5C27-3040-BB8F-7AEF02CC966A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8198" name="Platshållare för bildnumm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761087-326B-2345-8DDC-C74E05AC7582}" type="slidenum">
              <a:rPr lang="sv-SE">
                <a:cs typeface="Arial" charset="0"/>
              </a:rPr>
              <a:pPr eaLnBrk="1" hangingPunct="1"/>
              <a:t>7</a:t>
            </a:fld>
            <a:endParaRPr lang="sv-SE">
              <a:cs typeface="Arial" charset="0"/>
            </a:endParaRPr>
          </a:p>
        </p:txBody>
      </p:sp>
      <p:sp>
        <p:nvSpPr>
          <p:cNvPr id="10" name="Rubrik 3"/>
          <p:cNvSpPr txBox="1">
            <a:spLocks/>
          </p:cNvSpPr>
          <p:nvPr/>
        </p:nvSpPr>
        <p:spPr bwMode="auto">
          <a:xfrm>
            <a:off x="1915886" y="6173788"/>
            <a:ext cx="7467600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Rubrik 3"/>
          <p:cNvSpPr txBox="1">
            <a:spLocks/>
          </p:cNvSpPr>
          <p:nvPr/>
        </p:nvSpPr>
        <p:spPr bwMode="auto">
          <a:xfrm>
            <a:off x="585399" y="1018108"/>
            <a:ext cx="7521654" cy="59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</a:rPr>
              <a:t>Understand properties of large rocks from small samples…</a:t>
            </a:r>
          </a:p>
        </p:txBody>
      </p:sp>
      <p:pic>
        <p:nvPicPr>
          <p:cNvPr id="15" name="Bildobjekt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96" y="1516651"/>
            <a:ext cx="5074804" cy="2214948"/>
          </a:xfrm>
          <a:prstGeom prst="rect">
            <a:avLst/>
          </a:prstGeom>
        </p:spPr>
      </p:pic>
      <p:sp>
        <p:nvSpPr>
          <p:cNvPr id="16" name="Rektangel 15"/>
          <p:cNvSpPr/>
          <p:nvPr/>
        </p:nvSpPr>
        <p:spPr>
          <a:xfrm>
            <a:off x="210171" y="3830902"/>
            <a:ext cx="5160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265" algn="just">
              <a:spcAft>
                <a:spcPts val="300"/>
              </a:spcAft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Data from synchrotron radiation facilities.</a:t>
            </a:r>
            <a:endParaRPr lang="sv-SE" sz="2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17" name="Bildobjekt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9" y="4186659"/>
            <a:ext cx="9078571" cy="665855"/>
          </a:xfrm>
          <a:prstGeom prst="rect">
            <a:avLst/>
          </a:prstGeom>
        </p:spPr>
      </p:pic>
      <p:pic>
        <p:nvPicPr>
          <p:cNvPr id="18" name="Bildobjekt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9974" y="4858006"/>
            <a:ext cx="7416826" cy="198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42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Platshållare för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F8276C8-9AAB-C649-8DF6-E007EB277EBF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5125" name="Platshållare för bildnumm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EB0C404-3CC9-F945-8C4F-82B13C8E6E4A}" type="slidenum">
              <a:rPr lang="sv-SE">
                <a:cs typeface="Arial" charset="0"/>
              </a:rPr>
              <a:pPr eaLnBrk="1" hangingPunct="1"/>
              <a:t>8</a:t>
            </a:fld>
            <a:endParaRPr lang="sv-SE">
              <a:cs typeface="Arial" charset="0"/>
            </a:endParaRPr>
          </a:p>
        </p:txBody>
      </p:sp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157" y="117202"/>
            <a:ext cx="6983004" cy="623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30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ubrik 3"/>
          <p:cNvSpPr>
            <a:spLocks noGrp="1"/>
          </p:cNvSpPr>
          <p:nvPr>
            <p:ph type="title"/>
          </p:nvPr>
        </p:nvSpPr>
        <p:spPr>
          <a:xfrm>
            <a:off x="-17377" y="50881"/>
            <a:ext cx="4362874" cy="547687"/>
          </a:xfrm>
        </p:spPr>
        <p:txBody>
          <a:bodyPr/>
          <a:lstStyle/>
          <a:p>
            <a:r>
              <a:rPr lang="en-US" dirty="0"/>
              <a:t>Moving boundaries….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7" name="Platshållare för datum 4"/>
          <p:cNvSpPr>
            <a:spLocks noGrp="1"/>
          </p:cNvSpPr>
          <p:nvPr>
            <p:ph type="dt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A55B4B1-5C27-3040-BB8F-7AEF02CC966A}" type="datetime1">
              <a:rPr lang="sv-SE">
                <a:cs typeface="Arial" charset="0"/>
              </a:rPr>
              <a:pPr eaLnBrk="1" hangingPunct="1"/>
              <a:t>2024-03-15</a:t>
            </a:fld>
            <a:endParaRPr lang="sv-SE">
              <a:cs typeface="Arial" charset="0"/>
            </a:endParaRPr>
          </a:p>
        </p:txBody>
      </p:sp>
      <p:sp>
        <p:nvSpPr>
          <p:cNvPr id="8198" name="Platshållare för bildnumm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761087-326B-2345-8DDC-C74E05AC7582}" type="slidenum">
              <a:rPr lang="sv-SE">
                <a:cs typeface="Arial" charset="0"/>
              </a:rPr>
              <a:pPr eaLnBrk="1" hangingPunct="1"/>
              <a:t>9</a:t>
            </a:fld>
            <a:endParaRPr lang="sv-SE">
              <a:cs typeface="Arial" charset="0"/>
            </a:endParaRPr>
          </a:p>
        </p:txBody>
      </p:sp>
      <p:sp>
        <p:nvSpPr>
          <p:cNvPr id="10" name="Rubrik 3"/>
          <p:cNvSpPr txBox="1">
            <a:spLocks/>
          </p:cNvSpPr>
          <p:nvPr/>
        </p:nvSpPr>
        <p:spPr bwMode="auto">
          <a:xfrm>
            <a:off x="1915886" y="6173788"/>
            <a:ext cx="7467600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4A96CD"/>
                </a:solidFill>
                <a:latin typeface="Arial" pitchFamily="34" charset="0"/>
                <a:ea typeface="ＭＳ Ｐゴシック" pitchFamily="68" charset="-128"/>
                <a:cs typeface="Arial" pitchFamily="34" charset="0"/>
              </a:defRPr>
            </a:lvl1pPr>
            <a:lvl2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2pPr>
            <a:lvl3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3pPr>
            <a:lvl4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4pPr>
            <a:lvl5pPr algn="l" defTabSz="457200" rtl="0" eaLnBrk="1" fontAlgn="base" hangingPunct="1">
              <a:lnSpc>
                <a:spcPts val="3438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68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ade Gothic LT Std Bold" pitchFamily="68" charset="0"/>
                <a:ea typeface="ＭＳ Ｐゴシック" pitchFamily="68" charset="-128"/>
              </a:defRPr>
            </a:lvl9pPr>
          </a:lstStyle>
          <a:p>
            <a:r>
              <a:rPr lang="en-US" dirty="0"/>
              <a:t> </a:t>
            </a: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89167D6-37D3-8487-BBCE-7A0C319ACA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902DB30-2BD7-DE60-7999-E64777E4D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446" y="28181"/>
            <a:ext cx="4350748" cy="6311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EF201C-B428-7306-4766-B5D7B6531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68" y="3417233"/>
            <a:ext cx="4551677" cy="34407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FB3DE42-0C9A-9CE0-9CDA-8B1CAC7AA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06" y="598568"/>
            <a:ext cx="4790485" cy="27161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AD7FF24-9CF9-937A-E323-13E7AFC414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1200" y="1874679"/>
            <a:ext cx="1241571" cy="122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82778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small (svenska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invited_talk_to_EMN_Istanbul_2015</Template>
  <TotalTime>12194</TotalTime>
  <Words>1742</Words>
  <Application>Microsoft Office PowerPoint</Application>
  <PresentationFormat>On-screen Show (4:3)</PresentationFormat>
  <Paragraphs>186</Paragraphs>
  <Slides>59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70" baseType="lpstr">
      <vt:lpstr>ＭＳ Ｐゴシック</vt:lpstr>
      <vt:lpstr>Arial</vt:lpstr>
      <vt:lpstr>Calibri</vt:lpstr>
      <vt:lpstr>Cambria Math</vt:lpstr>
      <vt:lpstr>Lucida Grande</vt:lpstr>
      <vt:lpstr>Open Sans</vt:lpstr>
      <vt:lpstr>Sabon LT Std</vt:lpstr>
      <vt:lpstr>Times</vt:lpstr>
      <vt:lpstr>Times New Roman</vt:lpstr>
      <vt:lpstr>Trade Gothic LT Std Bold</vt:lpstr>
      <vt:lpstr>Presentationsmall (svenska)</vt:lpstr>
      <vt:lpstr>A deterministic talk(?) about stochastic calculations in classical and quantum physics  Magnus Ögren School of Science and Technology Örebro University, Sweden </vt:lpstr>
      <vt:lpstr>PowerPoint Presentation</vt:lpstr>
      <vt:lpstr>PowerPoint Presentation</vt:lpstr>
      <vt:lpstr>PowerPoint Presentation</vt:lpstr>
      <vt:lpstr>Why did I start with this Quantum research… Background:</vt:lpstr>
      <vt:lpstr>PowerPoint Presentation</vt:lpstr>
      <vt:lpstr>Why did I start with this Classical research… Given a task (from funder!):</vt:lpstr>
      <vt:lpstr>PowerPoint Presentation</vt:lpstr>
      <vt:lpstr>Moving boundaries….</vt:lpstr>
      <vt:lpstr>Nuclear Magnetic Resonance NMR important tool in modern technology.  </vt:lpstr>
      <vt:lpstr>After simplifications of Bloch’s equations   for NMR dynamics, we are left with a   reaction-diffusion equation       with  Robin boundary conditions</vt:lpstr>
      <vt:lpstr>We integrate out the spatial degrees   to obtain a time-dependent total magnetization   For uniform initial conditions, Gauss’ theorem can provide the short time asymptote   </vt:lpstr>
      <vt:lpstr>PowerPoint Presentation</vt:lpstr>
      <vt:lpstr>PowerPoint Presentation</vt:lpstr>
      <vt:lpstr>PowerPoint Presentation</vt:lpstr>
      <vt:lpstr>PowerPoint Presentation</vt:lpstr>
      <vt:lpstr>3a) We have derived (first order) relation between parameters in PDE model and the RWM:   3b) We have constructed (first order) local boundary conditions that can be calculated “on the fly”:         Above illustrated in 2D, generalized to any dimension.</vt:lpstr>
      <vt:lpstr>PowerPoint Presentation</vt:lpstr>
      <vt:lpstr>PowerPoint Presentation</vt:lpstr>
      <vt:lpstr>PowerPoint Presentation</vt:lpstr>
      <vt:lpstr>PowerPoint Presentation</vt:lpstr>
      <vt:lpstr>Simulations on 3D tomography images of chalk with a size in the order of 103×103×103 voxels and resolution 10 nm</vt:lpstr>
      <vt:lpstr>PowerPoint Presentation</vt:lpstr>
      <vt:lpstr>Electric currents….</vt:lpstr>
      <vt:lpstr>Electric currents….</vt:lpstr>
      <vt:lpstr>Electric currents….</vt:lpstr>
      <vt:lpstr>Electric currents….</vt:lpstr>
      <vt:lpstr>Electric currents….</vt:lpstr>
      <vt:lpstr>The Stefan problem</vt:lpstr>
      <vt:lpstr>The heat equation</vt:lpstr>
      <vt:lpstr>The one-phase Stefan problem</vt:lpstr>
      <vt:lpstr>The one-phase Stefan problem</vt:lpstr>
      <vt:lpstr>The one-phase Stefan problem</vt:lpstr>
      <vt:lpstr>The one-phase Stefan problem</vt:lpstr>
      <vt:lpstr>The one-phase Stefan problem</vt:lpstr>
      <vt:lpstr>PowerPoint Presentation</vt:lpstr>
      <vt:lpstr>PowerPoint Presentation</vt:lpstr>
      <vt:lpstr>The two-phase Stefan problem</vt:lpstr>
      <vt:lpstr>The two-phase Stefan problem</vt:lpstr>
      <vt:lpstr>The two-phase Stefan problem</vt:lpstr>
      <vt:lpstr>PowerPoint Presentation</vt:lpstr>
      <vt:lpstr>PowerPoint Presentation</vt:lpstr>
      <vt:lpstr>PowerPoint Presentation</vt:lpstr>
      <vt:lpstr>Possible extensions</vt:lpstr>
      <vt:lpstr>Non-equal densities, non-constant initial temperature</vt:lpstr>
      <vt:lpstr>Three domains</vt:lpstr>
      <vt:lpstr>The Stefan problem</vt:lpstr>
      <vt:lpstr>PowerPoint Presentation</vt:lpstr>
      <vt:lpstr>The Stefan problem</vt:lpstr>
      <vt:lpstr>The Stefan problem</vt:lpstr>
      <vt:lpstr>PowerPoint Presentation</vt:lpstr>
      <vt:lpstr>The Stefan problem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Thank you!   Questions?</vt:lpstr>
    </vt:vector>
  </TitlesOfParts>
  <Company>Örebro universitet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Simulating NMR relaxation with stochastic methods Magnus Ögren School of Science and Technology Örebro University, Sweden In collaboration with:  NanoGeoScience group at the University of Copenhagen</dc:title>
  <dc:creator>Magnus Ögren</dc:creator>
  <cp:lastModifiedBy>Magnus Ögren</cp:lastModifiedBy>
  <cp:revision>105</cp:revision>
  <dcterms:created xsi:type="dcterms:W3CDTF">2015-11-08T12:07:54Z</dcterms:created>
  <dcterms:modified xsi:type="dcterms:W3CDTF">2024-03-15T09:48:47Z</dcterms:modified>
</cp:coreProperties>
</file>